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Fraunces" charset="1" panose="00000000000000000000"/>
      <p:regular r:id="rId18"/>
    </p:embeddedFont>
    <p:embeddedFont>
      <p:font typeface="Arimo" charset="1" panose="020B0604020202020204"/>
      <p:regular r:id="rId19"/>
    </p:embeddedFont>
    <p:embeddedFont>
      <p:font typeface="Fraunces Light" charset="1" panose="00000000000000000000"/>
      <p:regular r:id="rId20"/>
    </p:embeddedFont>
    <p:embeddedFont>
      <p:font typeface="Arimo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4015234"/>
            <a:ext cx="8985945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AI-integratie in unTill POS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5240685"/>
            <a:ext cx="9445526" cy="177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Een onderzoeksproject door: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Ilias el Mhassani, Kevin Zheng &amp; Bilal Abubakar Mohamed voor Adnamics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18-11-2025</a:t>
            </a:r>
          </a:p>
          <a:p>
            <a:pPr algn="l">
              <a:lnSpc>
                <a:spcPts val="3562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83741" y="675383"/>
            <a:ext cx="6313289" cy="8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Belangrijkste risico's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3741" y="2367260"/>
            <a:ext cx="8134053" cy="2418010"/>
            <a:chOff x="0" y="0"/>
            <a:chExt cx="10845403" cy="32240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45419" cy="3224022"/>
            </a:xfrm>
            <a:custGeom>
              <a:avLst/>
              <a:gdLst/>
              <a:ahLst/>
              <a:cxnLst/>
              <a:rect r="r" b="b" t="t" l="l"/>
              <a:pathLst>
                <a:path h="3224022" w="1084541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62539" y="0"/>
                  </a:lnTo>
                  <a:cubicBezTo>
                    <a:pt x="10763504" y="0"/>
                    <a:pt x="10845419" y="81915"/>
                    <a:pt x="10845419" y="182880"/>
                  </a:cubicBezTo>
                  <a:lnTo>
                    <a:pt x="10845419" y="3041142"/>
                  </a:lnTo>
                  <a:cubicBezTo>
                    <a:pt x="10845419" y="3142107"/>
                    <a:pt x="10763504" y="3224022"/>
                    <a:pt x="10662539" y="3224022"/>
                  </a:cubicBezTo>
                  <a:lnTo>
                    <a:pt x="182880" y="3224022"/>
                  </a:lnTo>
                  <a:cubicBezTo>
                    <a:pt x="81915" y="3224022"/>
                    <a:pt x="0" y="3142107"/>
                    <a:pt x="0" y="3041142"/>
                  </a:cubicBez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83741" y="2338685"/>
            <a:ext cx="8134053" cy="114300"/>
            <a:chOff x="0" y="0"/>
            <a:chExt cx="10845403" cy="152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45419" cy="152400"/>
            </a:xfrm>
            <a:custGeom>
              <a:avLst/>
              <a:gdLst/>
              <a:ahLst/>
              <a:cxnLst/>
              <a:rect r="r" b="b" t="t" l="l"/>
              <a:pathLst>
                <a:path h="152400" w="108454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69219" y="0"/>
                  </a:lnTo>
                  <a:cubicBezTo>
                    <a:pt x="10811256" y="0"/>
                    <a:pt x="10845419" y="34163"/>
                    <a:pt x="10845419" y="76200"/>
                  </a:cubicBezTo>
                  <a:cubicBezTo>
                    <a:pt x="10845419" y="118237"/>
                    <a:pt x="10811256" y="152400"/>
                    <a:pt x="107692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572000" y="1988492"/>
            <a:ext cx="757535" cy="757535"/>
            <a:chOff x="0" y="0"/>
            <a:chExt cx="1010047" cy="10100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0031" cy="1010031"/>
            </a:xfrm>
            <a:custGeom>
              <a:avLst/>
              <a:gdLst/>
              <a:ahLst/>
              <a:cxnLst/>
              <a:rect r="r" b="b" t="t" l="l"/>
              <a:pathLst>
                <a:path h="1010031" w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4799260" y="2092077"/>
            <a:ext cx="303014" cy="46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4729" y="2989064"/>
            <a:ext cx="3156645" cy="4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Onvoldoende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729" y="3449390"/>
            <a:ext cx="7572077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Hoog | </a:t>
            </a: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Kans: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Hoog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4729" y="4004965"/>
            <a:ext cx="7572077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AI-output wordt onbetrouwbaar zonder kwalitatieve data.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0206" y="2367260"/>
            <a:ext cx="8134052" cy="2418010"/>
            <a:chOff x="0" y="0"/>
            <a:chExt cx="10845403" cy="32240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845419" cy="3224022"/>
            </a:xfrm>
            <a:custGeom>
              <a:avLst/>
              <a:gdLst/>
              <a:ahLst/>
              <a:cxnLst/>
              <a:rect r="r" b="b" t="t" l="l"/>
              <a:pathLst>
                <a:path h="3224022" w="1084541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62539" y="0"/>
                  </a:lnTo>
                  <a:cubicBezTo>
                    <a:pt x="10763504" y="0"/>
                    <a:pt x="10845419" y="81915"/>
                    <a:pt x="10845419" y="182880"/>
                  </a:cubicBezTo>
                  <a:lnTo>
                    <a:pt x="10845419" y="3041142"/>
                  </a:lnTo>
                  <a:cubicBezTo>
                    <a:pt x="10845419" y="3142107"/>
                    <a:pt x="10763504" y="3224022"/>
                    <a:pt x="10662539" y="3224022"/>
                  </a:cubicBezTo>
                  <a:lnTo>
                    <a:pt x="182880" y="3224022"/>
                  </a:lnTo>
                  <a:cubicBezTo>
                    <a:pt x="81915" y="3224022"/>
                    <a:pt x="0" y="3142107"/>
                    <a:pt x="0" y="3041142"/>
                  </a:cubicBez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70206" y="2338685"/>
            <a:ext cx="8134052" cy="114300"/>
            <a:chOff x="0" y="0"/>
            <a:chExt cx="10845403" cy="152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45419" cy="152400"/>
            </a:xfrm>
            <a:custGeom>
              <a:avLst/>
              <a:gdLst/>
              <a:ahLst/>
              <a:cxnLst/>
              <a:rect r="r" b="b" t="t" l="l"/>
              <a:pathLst>
                <a:path h="152400" w="108454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69219" y="0"/>
                  </a:lnTo>
                  <a:cubicBezTo>
                    <a:pt x="10811256" y="0"/>
                    <a:pt x="10845419" y="34163"/>
                    <a:pt x="10845419" y="76200"/>
                  </a:cubicBezTo>
                  <a:cubicBezTo>
                    <a:pt x="10845419" y="118237"/>
                    <a:pt x="10811256" y="152400"/>
                    <a:pt x="107692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2958465" y="1988492"/>
            <a:ext cx="757535" cy="757535"/>
            <a:chOff x="0" y="0"/>
            <a:chExt cx="1010047" cy="10100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0031" cy="1010031"/>
            </a:xfrm>
            <a:custGeom>
              <a:avLst/>
              <a:gdLst/>
              <a:ahLst/>
              <a:cxnLst/>
              <a:rect r="r" b="b" t="t" l="l"/>
              <a:pathLst>
                <a:path h="1010031" w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3185725" y="2092077"/>
            <a:ext cx="303014" cy="46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1194" y="2989064"/>
            <a:ext cx="3156645" cy="4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AI niet koppelbaar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51194" y="3449390"/>
            <a:ext cx="7572078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Hoog | </a:t>
            </a: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Kans: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Middel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51194" y="4004965"/>
            <a:ext cx="7572078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Technische beperkingen kunnen integratie blokkeren.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83741" y="5416451"/>
            <a:ext cx="8134053" cy="2418010"/>
            <a:chOff x="0" y="0"/>
            <a:chExt cx="10845403" cy="32240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845419" cy="3224022"/>
            </a:xfrm>
            <a:custGeom>
              <a:avLst/>
              <a:gdLst/>
              <a:ahLst/>
              <a:cxnLst/>
              <a:rect r="r" b="b" t="t" l="l"/>
              <a:pathLst>
                <a:path h="3224022" w="1084541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62539" y="0"/>
                  </a:lnTo>
                  <a:cubicBezTo>
                    <a:pt x="10763504" y="0"/>
                    <a:pt x="10845419" y="81915"/>
                    <a:pt x="10845419" y="182880"/>
                  </a:cubicBezTo>
                  <a:lnTo>
                    <a:pt x="10845419" y="3041142"/>
                  </a:lnTo>
                  <a:cubicBezTo>
                    <a:pt x="10845419" y="3142107"/>
                    <a:pt x="10763504" y="3224022"/>
                    <a:pt x="10662539" y="3224022"/>
                  </a:cubicBezTo>
                  <a:lnTo>
                    <a:pt x="182880" y="3224022"/>
                  </a:lnTo>
                  <a:cubicBezTo>
                    <a:pt x="81915" y="3224022"/>
                    <a:pt x="0" y="3142107"/>
                    <a:pt x="0" y="3041142"/>
                  </a:cubicBez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883741" y="5387876"/>
            <a:ext cx="8134053" cy="114300"/>
            <a:chOff x="0" y="0"/>
            <a:chExt cx="10845403" cy="152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845419" cy="152400"/>
            </a:xfrm>
            <a:custGeom>
              <a:avLst/>
              <a:gdLst/>
              <a:ahLst/>
              <a:cxnLst/>
              <a:rect r="r" b="b" t="t" l="l"/>
              <a:pathLst>
                <a:path h="152400" w="108454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69219" y="0"/>
                  </a:lnTo>
                  <a:cubicBezTo>
                    <a:pt x="10811256" y="0"/>
                    <a:pt x="10845419" y="34163"/>
                    <a:pt x="10845419" y="76200"/>
                  </a:cubicBezTo>
                  <a:cubicBezTo>
                    <a:pt x="10845419" y="118237"/>
                    <a:pt x="10811256" y="152400"/>
                    <a:pt x="107692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4572000" y="5037684"/>
            <a:ext cx="757535" cy="757535"/>
            <a:chOff x="0" y="0"/>
            <a:chExt cx="1010047" cy="101004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10031" cy="1010031"/>
            </a:xfrm>
            <a:custGeom>
              <a:avLst/>
              <a:gdLst/>
              <a:ahLst/>
              <a:cxnLst/>
              <a:rect r="r" b="b" t="t" l="l"/>
              <a:pathLst>
                <a:path h="1010031" w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4799260" y="5141267"/>
            <a:ext cx="303014" cy="46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4729" y="6038255"/>
            <a:ext cx="4344441" cy="4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Juridische aansprakelijkheid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64729" y="6498580"/>
            <a:ext cx="7572077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Hoog | </a:t>
            </a: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Kans: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Middel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4729" y="7054155"/>
            <a:ext cx="7572077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Foutieve AI-adviezen kunnen tot claims leiden.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270206" y="5416451"/>
            <a:ext cx="8134052" cy="2418010"/>
            <a:chOff x="0" y="0"/>
            <a:chExt cx="10845403" cy="322401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845419" cy="3224022"/>
            </a:xfrm>
            <a:custGeom>
              <a:avLst/>
              <a:gdLst/>
              <a:ahLst/>
              <a:cxnLst/>
              <a:rect r="r" b="b" t="t" l="l"/>
              <a:pathLst>
                <a:path h="3224022" w="10845419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10662539" y="0"/>
                  </a:lnTo>
                  <a:cubicBezTo>
                    <a:pt x="10763504" y="0"/>
                    <a:pt x="10845419" y="81915"/>
                    <a:pt x="10845419" y="182880"/>
                  </a:cubicBezTo>
                  <a:lnTo>
                    <a:pt x="10845419" y="3041142"/>
                  </a:lnTo>
                  <a:cubicBezTo>
                    <a:pt x="10845419" y="3142107"/>
                    <a:pt x="10763504" y="3224022"/>
                    <a:pt x="10662539" y="3224022"/>
                  </a:cubicBezTo>
                  <a:lnTo>
                    <a:pt x="182880" y="3224022"/>
                  </a:lnTo>
                  <a:cubicBezTo>
                    <a:pt x="81915" y="3224022"/>
                    <a:pt x="0" y="3142107"/>
                    <a:pt x="0" y="3041142"/>
                  </a:cubicBez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9270206" y="5387876"/>
            <a:ext cx="8134052" cy="114300"/>
            <a:chOff x="0" y="0"/>
            <a:chExt cx="10845403" cy="152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845419" cy="152400"/>
            </a:xfrm>
            <a:custGeom>
              <a:avLst/>
              <a:gdLst/>
              <a:ahLst/>
              <a:cxnLst/>
              <a:rect r="r" b="b" t="t" l="l"/>
              <a:pathLst>
                <a:path h="152400" w="1084541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10769219" y="0"/>
                  </a:lnTo>
                  <a:cubicBezTo>
                    <a:pt x="10811256" y="0"/>
                    <a:pt x="10845419" y="34163"/>
                    <a:pt x="10845419" y="76200"/>
                  </a:cubicBezTo>
                  <a:cubicBezTo>
                    <a:pt x="10845419" y="118237"/>
                    <a:pt x="10811256" y="152400"/>
                    <a:pt x="10769219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2958465" y="5037684"/>
            <a:ext cx="757535" cy="757535"/>
            <a:chOff x="0" y="0"/>
            <a:chExt cx="1010047" cy="10100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10031" cy="1010031"/>
            </a:xfrm>
            <a:custGeom>
              <a:avLst/>
              <a:gdLst/>
              <a:ahLst/>
              <a:cxnLst/>
              <a:rect r="r" b="b" t="t" l="l"/>
              <a:pathLst>
                <a:path h="1010031" w="1010031">
                  <a:moveTo>
                    <a:pt x="0" y="505079"/>
                  </a:moveTo>
                  <a:cubicBezTo>
                    <a:pt x="0" y="226060"/>
                    <a:pt x="226060" y="0"/>
                    <a:pt x="505079" y="0"/>
                  </a:cubicBezTo>
                  <a:cubicBezTo>
                    <a:pt x="784098" y="0"/>
                    <a:pt x="1010031" y="226060"/>
                    <a:pt x="1010031" y="505079"/>
                  </a:cubicBezTo>
                  <a:cubicBezTo>
                    <a:pt x="1010031" y="784098"/>
                    <a:pt x="783971" y="1010031"/>
                    <a:pt x="505079" y="1010031"/>
                  </a:cubicBezTo>
                  <a:cubicBezTo>
                    <a:pt x="226187" y="1010031"/>
                    <a:pt x="0" y="783971"/>
                    <a:pt x="0" y="505079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13185725" y="5141267"/>
            <a:ext cx="303014" cy="46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000000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51194" y="6038255"/>
            <a:ext cx="3156645" cy="40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AVG-compliance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51194" y="6498580"/>
            <a:ext cx="7572078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Impact: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Hoog | </a:t>
            </a:r>
            <a:r>
              <a:rPr lang="en-US" sz="1937" b="true">
                <a:solidFill>
                  <a:srgbClr val="EBECEF"/>
                </a:solidFill>
                <a:latin typeface="Arimo Bold"/>
                <a:ea typeface="Arimo Bold"/>
                <a:cs typeface="Arimo Bold"/>
                <a:sym typeface="Arimo Bold"/>
              </a:rPr>
              <a:t>Kans:</a:t>
            </a: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 Middel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51194" y="7054155"/>
            <a:ext cx="7572078" cy="49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Privacy-schending bij verkeerd gebruik van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97689" y="686841"/>
            <a:ext cx="7781181" cy="77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Kwaliteit en samenwerking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92926" y="1820168"/>
            <a:ext cx="9760149" cy="1410891"/>
            <a:chOff x="0" y="0"/>
            <a:chExt cx="13013532" cy="1881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3000862" cy="1868551"/>
            </a:xfrm>
            <a:custGeom>
              <a:avLst/>
              <a:gdLst/>
              <a:ahLst/>
              <a:cxnLst/>
              <a:rect r="r" b="b" t="t" l="l"/>
              <a:pathLst>
                <a:path h="1868551" w="13000862">
                  <a:moveTo>
                    <a:pt x="0" y="134366"/>
                  </a:moveTo>
                  <a:cubicBezTo>
                    <a:pt x="0" y="60198"/>
                    <a:pt x="60452" y="0"/>
                    <a:pt x="135128" y="0"/>
                  </a:cubicBezTo>
                  <a:lnTo>
                    <a:pt x="12865735" y="0"/>
                  </a:lnTo>
                  <a:cubicBezTo>
                    <a:pt x="12940411" y="0"/>
                    <a:pt x="13000862" y="60198"/>
                    <a:pt x="13000862" y="134366"/>
                  </a:cubicBezTo>
                  <a:lnTo>
                    <a:pt x="13000862" y="1734185"/>
                  </a:lnTo>
                  <a:cubicBezTo>
                    <a:pt x="13000862" y="1808353"/>
                    <a:pt x="12940411" y="1868551"/>
                    <a:pt x="12865735" y="1868551"/>
                  </a:cubicBezTo>
                  <a:lnTo>
                    <a:pt x="135128" y="1868551"/>
                  </a:lnTo>
                  <a:cubicBezTo>
                    <a:pt x="60452" y="1868551"/>
                    <a:pt x="0" y="1808353"/>
                    <a:pt x="0" y="1734185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013562" cy="1881251"/>
            </a:xfrm>
            <a:custGeom>
              <a:avLst/>
              <a:gdLst/>
              <a:ahLst/>
              <a:cxnLst/>
              <a:rect r="r" b="b" t="t" l="l"/>
              <a:pathLst>
                <a:path h="1881251" w="13013562">
                  <a:moveTo>
                    <a:pt x="0" y="140716"/>
                  </a:moveTo>
                  <a:cubicBezTo>
                    <a:pt x="0" y="62992"/>
                    <a:pt x="63373" y="0"/>
                    <a:pt x="141478" y="0"/>
                  </a:cubicBezTo>
                  <a:lnTo>
                    <a:pt x="12872085" y="0"/>
                  </a:lnTo>
                  <a:lnTo>
                    <a:pt x="12872085" y="6350"/>
                  </a:lnTo>
                  <a:lnTo>
                    <a:pt x="12872085" y="0"/>
                  </a:lnTo>
                  <a:cubicBezTo>
                    <a:pt x="12950190" y="0"/>
                    <a:pt x="13013562" y="62992"/>
                    <a:pt x="13013562" y="140716"/>
                  </a:cubicBezTo>
                  <a:lnTo>
                    <a:pt x="13007212" y="140716"/>
                  </a:lnTo>
                  <a:lnTo>
                    <a:pt x="13013562" y="140716"/>
                  </a:lnTo>
                  <a:lnTo>
                    <a:pt x="13013562" y="1740535"/>
                  </a:lnTo>
                  <a:lnTo>
                    <a:pt x="13007212" y="1740535"/>
                  </a:lnTo>
                  <a:lnTo>
                    <a:pt x="13013562" y="1740535"/>
                  </a:lnTo>
                  <a:cubicBezTo>
                    <a:pt x="13013562" y="1818259"/>
                    <a:pt x="12950190" y="1881251"/>
                    <a:pt x="12872085" y="1881251"/>
                  </a:cubicBezTo>
                  <a:lnTo>
                    <a:pt x="12872085" y="1874901"/>
                  </a:lnTo>
                  <a:lnTo>
                    <a:pt x="12872085" y="1881251"/>
                  </a:lnTo>
                  <a:lnTo>
                    <a:pt x="141478" y="1881251"/>
                  </a:lnTo>
                  <a:lnTo>
                    <a:pt x="141478" y="1874901"/>
                  </a:lnTo>
                  <a:lnTo>
                    <a:pt x="141478" y="1881251"/>
                  </a:lnTo>
                  <a:cubicBezTo>
                    <a:pt x="63373" y="1881251"/>
                    <a:pt x="0" y="1818259"/>
                    <a:pt x="0" y="1740535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1740535"/>
                  </a:lnTo>
                  <a:lnTo>
                    <a:pt x="6350" y="1740535"/>
                  </a:lnTo>
                  <a:lnTo>
                    <a:pt x="12700" y="1740535"/>
                  </a:lnTo>
                  <a:cubicBezTo>
                    <a:pt x="12700" y="1811147"/>
                    <a:pt x="70358" y="1868551"/>
                    <a:pt x="141478" y="1868551"/>
                  </a:cubicBezTo>
                  <a:lnTo>
                    <a:pt x="12872085" y="1868551"/>
                  </a:lnTo>
                  <a:cubicBezTo>
                    <a:pt x="12943205" y="1868551"/>
                    <a:pt x="13000863" y="1811274"/>
                    <a:pt x="13000863" y="1740535"/>
                  </a:cubicBezTo>
                  <a:lnTo>
                    <a:pt x="13000863" y="140716"/>
                  </a:lnTo>
                  <a:cubicBezTo>
                    <a:pt x="13000863" y="70104"/>
                    <a:pt x="12943205" y="12700"/>
                    <a:pt x="12872085" y="12700"/>
                  </a:cubicBezTo>
                  <a:lnTo>
                    <a:pt x="141478" y="12700"/>
                  </a:lnTo>
                  <a:lnTo>
                    <a:pt x="141478" y="6350"/>
                  </a:lnTo>
                  <a:lnTo>
                    <a:pt x="141478" y="12700"/>
                  </a:lnTo>
                  <a:cubicBezTo>
                    <a:pt x="70358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7947124" y="2055316"/>
            <a:ext cx="2998886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Wekelijks 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7124" y="2488257"/>
            <a:ext cx="9251751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Regelmatige overlegmomenten met Adnamics voor voortgang en feedback.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692926" y="3461445"/>
            <a:ext cx="9760149" cy="1410891"/>
            <a:chOff x="0" y="0"/>
            <a:chExt cx="13013532" cy="18811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13000862" cy="1868551"/>
            </a:xfrm>
            <a:custGeom>
              <a:avLst/>
              <a:gdLst/>
              <a:ahLst/>
              <a:cxnLst/>
              <a:rect r="r" b="b" t="t" l="l"/>
              <a:pathLst>
                <a:path h="1868551" w="13000862">
                  <a:moveTo>
                    <a:pt x="0" y="134366"/>
                  </a:moveTo>
                  <a:cubicBezTo>
                    <a:pt x="0" y="60198"/>
                    <a:pt x="60452" y="0"/>
                    <a:pt x="135128" y="0"/>
                  </a:cubicBezTo>
                  <a:lnTo>
                    <a:pt x="12865735" y="0"/>
                  </a:lnTo>
                  <a:cubicBezTo>
                    <a:pt x="12940411" y="0"/>
                    <a:pt x="13000862" y="60198"/>
                    <a:pt x="13000862" y="134366"/>
                  </a:cubicBezTo>
                  <a:lnTo>
                    <a:pt x="13000862" y="1734185"/>
                  </a:lnTo>
                  <a:cubicBezTo>
                    <a:pt x="13000862" y="1808353"/>
                    <a:pt x="12940411" y="1868551"/>
                    <a:pt x="12865735" y="1868551"/>
                  </a:cubicBezTo>
                  <a:lnTo>
                    <a:pt x="135128" y="1868551"/>
                  </a:lnTo>
                  <a:cubicBezTo>
                    <a:pt x="60452" y="1868551"/>
                    <a:pt x="0" y="1808353"/>
                    <a:pt x="0" y="1734185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13562" cy="1881251"/>
            </a:xfrm>
            <a:custGeom>
              <a:avLst/>
              <a:gdLst/>
              <a:ahLst/>
              <a:cxnLst/>
              <a:rect r="r" b="b" t="t" l="l"/>
              <a:pathLst>
                <a:path h="1881251" w="13013562">
                  <a:moveTo>
                    <a:pt x="0" y="140716"/>
                  </a:moveTo>
                  <a:cubicBezTo>
                    <a:pt x="0" y="62992"/>
                    <a:pt x="63373" y="0"/>
                    <a:pt x="141478" y="0"/>
                  </a:cubicBezTo>
                  <a:lnTo>
                    <a:pt x="12872085" y="0"/>
                  </a:lnTo>
                  <a:lnTo>
                    <a:pt x="12872085" y="6350"/>
                  </a:lnTo>
                  <a:lnTo>
                    <a:pt x="12872085" y="0"/>
                  </a:lnTo>
                  <a:cubicBezTo>
                    <a:pt x="12950190" y="0"/>
                    <a:pt x="13013562" y="62992"/>
                    <a:pt x="13013562" y="140716"/>
                  </a:cubicBezTo>
                  <a:lnTo>
                    <a:pt x="13007212" y="140716"/>
                  </a:lnTo>
                  <a:lnTo>
                    <a:pt x="13013562" y="140716"/>
                  </a:lnTo>
                  <a:lnTo>
                    <a:pt x="13013562" y="1740535"/>
                  </a:lnTo>
                  <a:lnTo>
                    <a:pt x="13007212" y="1740535"/>
                  </a:lnTo>
                  <a:lnTo>
                    <a:pt x="13013562" y="1740535"/>
                  </a:lnTo>
                  <a:cubicBezTo>
                    <a:pt x="13013562" y="1818259"/>
                    <a:pt x="12950190" y="1881251"/>
                    <a:pt x="12872085" y="1881251"/>
                  </a:cubicBezTo>
                  <a:lnTo>
                    <a:pt x="12872085" y="1874901"/>
                  </a:lnTo>
                  <a:lnTo>
                    <a:pt x="12872085" y="1881251"/>
                  </a:lnTo>
                  <a:lnTo>
                    <a:pt x="141478" y="1881251"/>
                  </a:lnTo>
                  <a:lnTo>
                    <a:pt x="141478" y="1874901"/>
                  </a:lnTo>
                  <a:lnTo>
                    <a:pt x="141478" y="1881251"/>
                  </a:lnTo>
                  <a:cubicBezTo>
                    <a:pt x="63373" y="1881251"/>
                    <a:pt x="0" y="1818259"/>
                    <a:pt x="0" y="1740535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1740535"/>
                  </a:lnTo>
                  <a:lnTo>
                    <a:pt x="6350" y="1740535"/>
                  </a:lnTo>
                  <a:lnTo>
                    <a:pt x="12700" y="1740535"/>
                  </a:lnTo>
                  <a:cubicBezTo>
                    <a:pt x="12700" y="1811147"/>
                    <a:pt x="70358" y="1868551"/>
                    <a:pt x="141478" y="1868551"/>
                  </a:cubicBezTo>
                  <a:lnTo>
                    <a:pt x="12872085" y="1868551"/>
                  </a:lnTo>
                  <a:cubicBezTo>
                    <a:pt x="12943205" y="1868551"/>
                    <a:pt x="13000863" y="1811274"/>
                    <a:pt x="13000863" y="1740535"/>
                  </a:cubicBezTo>
                  <a:lnTo>
                    <a:pt x="13000863" y="140716"/>
                  </a:lnTo>
                  <a:cubicBezTo>
                    <a:pt x="13000863" y="70104"/>
                    <a:pt x="12943205" y="12700"/>
                    <a:pt x="12872085" y="12700"/>
                  </a:cubicBezTo>
                  <a:lnTo>
                    <a:pt x="141478" y="12700"/>
                  </a:lnTo>
                  <a:lnTo>
                    <a:pt x="141478" y="6350"/>
                  </a:lnTo>
                  <a:lnTo>
                    <a:pt x="141478" y="12700"/>
                  </a:lnTo>
                  <a:cubicBezTo>
                    <a:pt x="70358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7947124" y="3696592"/>
            <a:ext cx="31569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Betrouwbare bronnen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47124" y="4129534"/>
            <a:ext cx="9251751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Gebruik van actuele literatuur en wetenschappelijke onderzoeken.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92926" y="5102721"/>
            <a:ext cx="9760149" cy="1410891"/>
            <a:chOff x="0" y="0"/>
            <a:chExt cx="13013532" cy="1881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3000862" cy="1868551"/>
            </a:xfrm>
            <a:custGeom>
              <a:avLst/>
              <a:gdLst/>
              <a:ahLst/>
              <a:cxnLst/>
              <a:rect r="r" b="b" t="t" l="l"/>
              <a:pathLst>
                <a:path h="1868551" w="13000862">
                  <a:moveTo>
                    <a:pt x="0" y="134366"/>
                  </a:moveTo>
                  <a:cubicBezTo>
                    <a:pt x="0" y="60198"/>
                    <a:pt x="60452" y="0"/>
                    <a:pt x="135128" y="0"/>
                  </a:cubicBezTo>
                  <a:lnTo>
                    <a:pt x="12865735" y="0"/>
                  </a:lnTo>
                  <a:cubicBezTo>
                    <a:pt x="12940411" y="0"/>
                    <a:pt x="13000862" y="60198"/>
                    <a:pt x="13000862" y="134366"/>
                  </a:cubicBezTo>
                  <a:lnTo>
                    <a:pt x="13000862" y="1734185"/>
                  </a:lnTo>
                  <a:cubicBezTo>
                    <a:pt x="13000862" y="1808353"/>
                    <a:pt x="12940411" y="1868551"/>
                    <a:pt x="12865735" y="1868551"/>
                  </a:cubicBezTo>
                  <a:lnTo>
                    <a:pt x="135128" y="1868551"/>
                  </a:lnTo>
                  <a:cubicBezTo>
                    <a:pt x="60452" y="1868551"/>
                    <a:pt x="0" y="1808353"/>
                    <a:pt x="0" y="1734185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013562" cy="1881251"/>
            </a:xfrm>
            <a:custGeom>
              <a:avLst/>
              <a:gdLst/>
              <a:ahLst/>
              <a:cxnLst/>
              <a:rect r="r" b="b" t="t" l="l"/>
              <a:pathLst>
                <a:path h="1881251" w="13013562">
                  <a:moveTo>
                    <a:pt x="0" y="140716"/>
                  </a:moveTo>
                  <a:cubicBezTo>
                    <a:pt x="0" y="62992"/>
                    <a:pt x="63373" y="0"/>
                    <a:pt x="141478" y="0"/>
                  </a:cubicBezTo>
                  <a:lnTo>
                    <a:pt x="12872085" y="0"/>
                  </a:lnTo>
                  <a:lnTo>
                    <a:pt x="12872085" y="6350"/>
                  </a:lnTo>
                  <a:lnTo>
                    <a:pt x="12872085" y="0"/>
                  </a:lnTo>
                  <a:cubicBezTo>
                    <a:pt x="12950190" y="0"/>
                    <a:pt x="13013562" y="62992"/>
                    <a:pt x="13013562" y="140716"/>
                  </a:cubicBezTo>
                  <a:lnTo>
                    <a:pt x="13007212" y="140716"/>
                  </a:lnTo>
                  <a:lnTo>
                    <a:pt x="13013562" y="140716"/>
                  </a:lnTo>
                  <a:lnTo>
                    <a:pt x="13013562" y="1740535"/>
                  </a:lnTo>
                  <a:lnTo>
                    <a:pt x="13007212" y="1740535"/>
                  </a:lnTo>
                  <a:lnTo>
                    <a:pt x="13013562" y="1740535"/>
                  </a:lnTo>
                  <a:cubicBezTo>
                    <a:pt x="13013562" y="1818259"/>
                    <a:pt x="12950190" y="1881251"/>
                    <a:pt x="12872085" y="1881251"/>
                  </a:cubicBezTo>
                  <a:lnTo>
                    <a:pt x="12872085" y="1874901"/>
                  </a:lnTo>
                  <a:lnTo>
                    <a:pt x="12872085" y="1881251"/>
                  </a:lnTo>
                  <a:lnTo>
                    <a:pt x="141478" y="1881251"/>
                  </a:lnTo>
                  <a:lnTo>
                    <a:pt x="141478" y="1874901"/>
                  </a:lnTo>
                  <a:lnTo>
                    <a:pt x="141478" y="1881251"/>
                  </a:lnTo>
                  <a:cubicBezTo>
                    <a:pt x="63373" y="1881251"/>
                    <a:pt x="0" y="1818259"/>
                    <a:pt x="0" y="1740535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1740535"/>
                  </a:lnTo>
                  <a:lnTo>
                    <a:pt x="6350" y="1740535"/>
                  </a:lnTo>
                  <a:lnTo>
                    <a:pt x="12700" y="1740535"/>
                  </a:lnTo>
                  <a:cubicBezTo>
                    <a:pt x="12700" y="1811147"/>
                    <a:pt x="70358" y="1868551"/>
                    <a:pt x="141478" y="1868551"/>
                  </a:cubicBezTo>
                  <a:lnTo>
                    <a:pt x="12872085" y="1868551"/>
                  </a:lnTo>
                  <a:cubicBezTo>
                    <a:pt x="12943205" y="1868551"/>
                    <a:pt x="13000863" y="1811274"/>
                    <a:pt x="13000863" y="1740535"/>
                  </a:cubicBezTo>
                  <a:lnTo>
                    <a:pt x="13000863" y="140716"/>
                  </a:lnTo>
                  <a:cubicBezTo>
                    <a:pt x="13000863" y="70104"/>
                    <a:pt x="12943205" y="12700"/>
                    <a:pt x="12872085" y="12700"/>
                  </a:cubicBezTo>
                  <a:lnTo>
                    <a:pt x="141478" y="12700"/>
                  </a:lnTo>
                  <a:lnTo>
                    <a:pt x="141478" y="6350"/>
                  </a:lnTo>
                  <a:lnTo>
                    <a:pt x="141478" y="12700"/>
                  </a:lnTo>
                  <a:cubicBezTo>
                    <a:pt x="70358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7947124" y="5337870"/>
            <a:ext cx="2998886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Feedbackrondes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947124" y="5770810"/>
            <a:ext cx="9251751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Tussentijdse evaluaties met opdrachtgever en docenten.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692926" y="6743997"/>
            <a:ext cx="9760149" cy="1410891"/>
            <a:chOff x="0" y="0"/>
            <a:chExt cx="13013532" cy="18811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3000862" cy="1868551"/>
            </a:xfrm>
            <a:custGeom>
              <a:avLst/>
              <a:gdLst/>
              <a:ahLst/>
              <a:cxnLst/>
              <a:rect r="r" b="b" t="t" l="l"/>
              <a:pathLst>
                <a:path h="1868551" w="13000862">
                  <a:moveTo>
                    <a:pt x="0" y="134366"/>
                  </a:moveTo>
                  <a:cubicBezTo>
                    <a:pt x="0" y="60198"/>
                    <a:pt x="60452" y="0"/>
                    <a:pt x="135128" y="0"/>
                  </a:cubicBezTo>
                  <a:lnTo>
                    <a:pt x="12865735" y="0"/>
                  </a:lnTo>
                  <a:cubicBezTo>
                    <a:pt x="12940411" y="0"/>
                    <a:pt x="13000862" y="60198"/>
                    <a:pt x="13000862" y="134366"/>
                  </a:cubicBezTo>
                  <a:lnTo>
                    <a:pt x="13000862" y="1734185"/>
                  </a:lnTo>
                  <a:cubicBezTo>
                    <a:pt x="13000862" y="1808353"/>
                    <a:pt x="12940411" y="1868551"/>
                    <a:pt x="12865735" y="1868551"/>
                  </a:cubicBezTo>
                  <a:lnTo>
                    <a:pt x="135128" y="1868551"/>
                  </a:lnTo>
                  <a:cubicBezTo>
                    <a:pt x="60452" y="1868551"/>
                    <a:pt x="0" y="1808353"/>
                    <a:pt x="0" y="1734185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13562" cy="1881251"/>
            </a:xfrm>
            <a:custGeom>
              <a:avLst/>
              <a:gdLst/>
              <a:ahLst/>
              <a:cxnLst/>
              <a:rect r="r" b="b" t="t" l="l"/>
              <a:pathLst>
                <a:path h="1881251" w="13013562">
                  <a:moveTo>
                    <a:pt x="0" y="140716"/>
                  </a:moveTo>
                  <a:cubicBezTo>
                    <a:pt x="0" y="62992"/>
                    <a:pt x="63373" y="0"/>
                    <a:pt x="141478" y="0"/>
                  </a:cubicBezTo>
                  <a:lnTo>
                    <a:pt x="12872085" y="0"/>
                  </a:lnTo>
                  <a:lnTo>
                    <a:pt x="12872085" y="6350"/>
                  </a:lnTo>
                  <a:lnTo>
                    <a:pt x="12872085" y="0"/>
                  </a:lnTo>
                  <a:cubicBezTo>
                    <a:pt x="12950190" y="0"/>
                    <a:pt x="13013562" y="62992"/>
                    <a:pt x="13013562" y="140716"/>
                  </a:cubicBezTo>
                  <a:lnTo>
                    <a:pt x="13007212" y="140716"/>
                  </a:lnTo>
                  <a:lnTo>
                    <a:pt x="13013562" y="140716"/>
                  </a:lnTo>
                  <a:lnTo>
                    <a:pt x="13013562" y="1740535"/>
                  </a:lnTo>
                  <a:lnTo>
                    <a:pt x="13007212" y="1740535"/>
                  </a:lnTo>
                  <a:lnTo>
                    <a:pt x="13013562" y="1740535"/>
                  </a:lnTo>
                  <a:cubicBezTo>
                    <a:pt x="13013562" y="1818259"/>
                    <a:pt x="12950190" y="1881251"/>
                    <a:pt x="12872085" y="1881251"/>
                  </a:cubicBezTo>
                  <a:lnTo>
                    <a:pt x="12872085" y="1874901"/>
                  </a:lnTo>
                  <a:lnTo>
                    <a:pt x="12872085" y="1881251"/>
                  </a:lnTo>
                  <a:lnTo>
                    <a:pt x="141478" y="1881251"/>
                  </a:lnTo>
                  <a:lnTo>
                    <a:pt x="141478" y="1874901"/>
                  </a:lnTo>
                  <a:lnTo>
                    <a:pt x="141478" y="1881251"/>
                  </a:lnTo>
                  <a:cubicBezTo>
                    <a:pt x="63373" y="1881251"/>
                    <a:pt x="0" y="1818259"/>
                    <a:pt x="0" y="1740535"/>
                  </a:cubicBezTo>
                  <a:lnTo>
                    <a:pt x="0" y="140716"/>
                  </a:lnTo>
                  <a:lnTo>
                    <a:pt x="6350" y="140716"/>
                  </a:lnTo>
                  <a:lnTo>
                    <a:pt x="0" y="140716"/>
                  </a:lnTo>
                  <a:moveTo>
                    <a:pt x="12700" y="140716"/>
                  </a:moveTo>
                  <a:lnTo>
                    <a:pt x="12700" y="1740535"/>
                  </a:lnTo>
                  <a:lnTo>
                    <a:pt x="6350" y="1740535"/>
                  </a:lnTo>
                  <a:lnTo>
                    <a:pt x="12700" y="1740535"/>
                  </a:lnTo>
                  <a:cubicBezTo>
                    <a:pt x="12700" y="1811147"/>
                    <a:pt x="70358" y="1868551"/>
                    <a:pt x="141478" y="1868551"/>
                  </a:cubicBezTo>
                  <a:lnTo>
                    <a:pt x="12872085" y="1868551"/>
                  </a:lnTo>
                  <a:cubicBezTo>
                    <a:pt x="12943205" y="1868551"/>
                    <a:pt x="13000863" y="1811274"/>
                    <a:pt x="13000863" y="1740535"/>
                  </a:cubicBezTo>
                  <a:lnTo>
                    <a:pt x="13000863" y="140716"/>
                  </a:lnTo>
                  <a:cubicBezTo>
                    <a:pt x="13000863" y="70104"/>
                    <a:pt x="12943205" y="12700"/>
                    <a:pt x="12872085" y="12700"/>
                  </a:cubicBezTo>
                  <a:lnTo>
                    <a:pt x="141478" y="12700"/>
                  </a:lnTo>
                  <a:lnTo>
                    <a:pt x="141478" y="6350"/>
                  </a:lnTo>
                  <a:lnTo>
                    <a:pt x="141478" y="12700"/>
                  </a:lnTo>
                  <a:cubicBezTo>
                    <a:pt x="70358" y="12700"/>
                    <a:pt x="12700" y="69977"/>
                    <a:pt x="12700" y="140716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7947124" y="6979146"/>
            <a:ext cx="2998886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Eindoplevering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47124" y="7412087"/>
            <a:ext cx="9251751" cy="48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Professioneel rapport en werkend prototype met presentatie.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845475" y="3035796"/>
            <a:ext cx="4590455" cy="2172592"/>
            <a:chOff x="0" y="0"/>
            <a:chExt cx="6120607" cy="2896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7938" cy="2884043"/>
            </a:xfrm>
            <a:custGeom>
              <a:avLst/>
              <a:gdLst/>
              <a:ahLst/>
              <a:cxnLst/>
              <a:rect r="r" b="b" t="t" l="l"/>
              <a:pathLst>
                <a:path h="2884043" w="610793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807" y="0"/>
                  </a:lnTo>
                  <a:cubicBezTo>
                    <a:pt x="6036691" y="0"/>
                    <a:pt x="6107938" y="71120"/>
                    <a:pt x="6107938" y="158750"/>
                  </a:cubicBezTo>
                  <a:lnTo>
                    <a:pt x="6107938" y="2725293"/>
                  </a:lnTo>
                  <a:cubicBezTo>
                    <a:pt x="6107938" y="2812923"/>
                    <a:pt x="6036691" y="2884043"/>
                    <a:pt x="5948807" y="2884043"/>
                  </a:cubicBezTo>
                  <a:lnTo>
                    <a:pt x="159131" y="2884043"/>
                  </a:lnTo>
                  <a:cubicBezTo>
                    <a:pt x="71247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638" cy="2896743"/>
            </a:xfrm>
            <a:custGeom>
              <a:avLst/>
              <a:gdLst/>
              <a:ahLst/>
              <a:cxnLst/>
              <a:rect r="r" b="b" t="t" l="l"/>
              <a:pathLst>
                <a:path h="2896743" w="612063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157" y="0"/>
                  </a:lnTo>
                  <a:lnTo>
                    <a:pt x="5955157" y="6350"/>
                  </a:lnTo>
                  <a:lnTo>
                    <a:pt x="5955157" y="0"/>
                  </a:lnTo>
                  <a:cubicBezTo>
                    <a:pt x="6046597" y="0"/>
                    <a:pt x="6120638" y="73914"/>
                    <a:pt x="6120638" y="165100"/>
                  </a:cubicBezTo>
                  <a:lnTo>
                    <a:pt x="6114288" y="165100"/>
                  </a:lnTo>
                  <a:lnTo>
                    <a:pt x="6120638" y="165100"/>
                  </a:lnTo>
                  <a:lnTo>
                    <a:pt x="6120638" y="2731643"/>
                  </a:lnTo>
                  <a:lnTo>
                    <a:pt x="6114288" y="2731643"/>
                  </a:lnTo>
                  <a:lnTo>
                    <a:pt x="6120638" y="2731643"/>
                  </a:lnTo>
                  <a:cubicBezTo>
                    <a:pt x="6120638" y="2822829"/>
                    <a:pt x="6046470" y="2896743"/>
                    <a:pt x="5955157" y="2896743"/>
                  </a:cubicBezTo>
                  <a:lnTo>
                    <a:pt x="5955157" y="2890393"/>
                  </a:lnTo>
                  <a:lnTo>
                    <a:pt x="5955157" y="2896743"/>
                  </a:lnTo>
                  <a:lnTo>
                    <a:pt x="165481" y="2896743"/>
                  </a:lnTo>
                  <a:lnTo>
                    <a:pt x="165481" y="2890393"/>
                  </a:lnTo>
                  <a:lnTo>
                    <a:pt x="165481" y="2896743"/>
                  </a:lnTo>
                  <a:cubicBezTo>
                    <a:pt x="74041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481" y="2884043"/>
                  </a:cubicBezTo>
                  <a:lnTo>
                    <a:pt x="5955157" y="2884043"/>
                  </a:lnTo>
                  <a:cubicBezTo>
                    <a:pt x="6039612" y="2884043"/>
                    <a:pt x="6107938" y="2815844"/>
                    <a:pt x="6107938" y="2731643"/>
                  </a:cubicBezTo>
                  <a:lnTo>
                    <a:pt x="6107938" y="165100"/>
                  </a:lnTo>
                  <a:cubicBezTo>
                    <a:pt x="6107938" y="80899"/>
                    <a:pt x="6039485" y="12700"/>
                    <a:pt x="5955157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143280" y="3333601"/>
            <a:ext cx="850552" cy="850552"/>
            <a:chOff x="0" y="0"/>
            <a:chExt cx="1134070" cy="11340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8377238" y="356741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7" y="0"/>
                </a:lnTo>
                <a:lnTo>
                  <a:pt x="382637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9268" r="0" b="-2926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09922" y="3035796"/>
            <a:ext cx="4590604" cy="2172592"/>
            <a:chOff x="0" y="0"/>
            <a:chExt cx="6120805" cy="2896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08065" cy="2884043"/>
            </a:xfrm>
            <a:custGeom>
              <a:avLst/>
              <a:gdLst/>
              <a:ahLst/>
              <a:cxnLst/>
              <a:rect r="r" b="b" t="t" l="l"/>
              <a:pathLst>
                <a:path h="2884043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725293"/>
                  </a:lnTo>
                  <a:cubicBezTo>
                    <a:pt x="6108065" y="2812923"/>
                    <a:pt x="6036818" y="2884043"/>
                    <a:pt x="5948934" y="2884043"/>
                  </a:cubicBezTo>
                  <a:lnTo>
                    <a:pt x="159131" y="2884043"/>
                  </a:lnTo>
                  <a:cubicBezTo>
                    <a:pt x="71247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0765" cy="2896743"/>
            </a:xfrm>
            <a:custGeom>
              <a:avLst/>
              <a:gdLst/>
              <a:ahLst/>
              <a:cxnLst/>
              <a:rect r="r" b="b" t="t" l="l"/>
              <a:pathLst>
                <a:path h="2896743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731643"/>
                  </a:lnTo>
                  <a:lnTo>
                    <a:pt x="6114415" y="2731643"/>
                  </a:lnTo>
                  <a:lnTo>
                    <a:pt x="6120765" y="2731643"/>
                  </a:lnTo>
                  <a:cubicBezTo>
                    <a:pt x="6120765" y="2822829"/>
                    <a:pt x="6046597" y="2896743"/>
                    <a:pt x="5955284" y="2896743"/>
                  </a:cubicBezTo>
                  <a:lnTo>
                    <a:pt x="5955284" y="2890393"/>
                  </a:lnTo>
                  <a:lnTo>
                    <a:pt x="5955284" y="2896743"/>
                  </a:lnTo>
                  <a:lnTo>
                    <a:pt x="165481" y="2896743"/>
                  </a:lnTo>
                  <a:lnTo>
                    <a:pt x="165481" y="2890393"/>
                  </a:lnTo>
                  <a:lnTo>
                    <a:pt x="165481" y="2896743"/>
                  </a:lnTo>
                  <a:cubicBezTo>
                    <a:pt x="74041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481" y="2884043"/>
                  </a:cubicBezTo>
                  <a:lnTo>
                    <a:pt x="5955284" y="2884043"/>
                  </a:lnTo>
                  <a:cubicBezTo>
                    <a:pt x="6039739" y="2884043"/>
                    <a:pt x="6108065" y="2815844"/>
                    <a:pt x="6108065" y="2731643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007728" y="3333601"/>
            <a:ext cx="850553" cy="850552"/>
            <a:chOff x="0" y="0"/>
            <a:chExt cx="113407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3241685" y="356741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7" y="0"/>
                </a:lnTo>
                <a:lnTo>
                  <a:pt x="382637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7845475" y="5482381"/>
            <a:ext cx="9455051" cy="2172592"/>
            <a:chOff x="0" y="0"/>
            <a:chExt cx="12606735" cy="28967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2593955" cy="2884043"/>
            </a:xfrm>
            <a:custGeom>
              <a:avLst/>
              <a:gdLst/>
              <a:ahLst/>
              <a:cxnLst/>
              <a:rect r="r" b="b" t="t" l="l"/>
              <a:pathLst>
                <a:path h="2884043" w="12593955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2434697" y="0"/>
                  </a:lnTo>
                  <a:cubicBezTo>
                    <a:pt x="12522708" y="0"/>
                    <a:pt x="12593955" y="71120"/>
                    <a:pt x="12593955" y="158750"/>
                  </a:cubicBezTo>
                  <a:lnTo>
                    <a:pt x="12593955" y="2725293"/>
                  </a:lnTo>
                  <a:cubicBezTo>
                    <a:pt x="12593955" y="2812923"/>
                    <a:pt x="12522581" y="2884043"/>
                    <a:pt x="12434697" y="2884043"/>
                  </a:cubicBezTo>
                  <a:lnTo>
                    <a:pt x="159258" y="2884043"/>
                  </a:lnTo>
                  <a:cubicBezTo>
                    <a:pt x="71374" y="2884043"/>
                    <a:pt x="0" y="2813050"/>
                    <a:pt x="0" y="2725293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06655" cy="2896743"/>
            </a:xfrm>
            <a:custGeom>
              <a:avLst/>
              <a:gdLst/>
              <a:ahLst/>
              <a:cxnLst/>
              <a:rect r="r" b="b" t="t" l="l"/>
              <a:pathLst>
                <a:path h="2896743" w="12606655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2731643"/>
                  </a:lnTo>
                  <a:lnTo>
                    <a:pt x="12600305" y="2731643"/>
                  </a:lnTo>
                  <a:lnTo>
                    <a:pt x="12606655" y="2731643"/>
                  </a:lnTo>
                  <a:cubicBezTo>
                    <a:pt x="12606655" y="2822829"/>
                    <a:pt x="12532487" y="2896743"/>
                    <a:pt x="12441047" y="2896743"/>
                  </a:cubicBezTo>
                  <a:lnTo>
                    <a:pt x="12441047" y="2890393"/>
                  </a:lnTo>
                  <a:lnTo>
                    <a:pt x="12441047" y="2896743"/>
                  </a:lnTo>
                  <a:lnTo>
                    <a:pt x="165608" y="2896743"/>
                  </a:lnTo>
                  <a:lnTo>
                    <a:pt x="165608" y="2890393"/>
                  </a:lnTo>
                  <a:lnTo>
                    <a:pt x="165608" y="2896743"/>
                  </a:lnTo>
                  <a:cubicBezTo>
                    <a:pt x="74168" y="2896743"/>
                    <a:pt x="0" y="2822829"/>
                    <a:pt x="0" y="27316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31643"/>
                  </a:lnTo>
                  <a:lnTo>
                    <a:pt x="6350" y="2731643"/>
                  </a:lnTo>
                  <a:lnTo>
                    <a:pt x="12700" y="2731643"/>
                  </a:lnTo>
                  <a:cubicBezTo>
                    <a:pt x="12700" y="2815844"/>
                    <a:pt x="81153" y="2884043"/>
                    <a:pt x="165608" y="2884043"/>
                  </a:cubicBezTo>
                  <a:lnTo>
                    <a:pt x="12441047" y="2884043"/>
                  </a:lnTo>
                  <a:cubicBezTo>
                    <a:pt x="12525502" y="2884043"/>
                    <a:pt x="12593955" y="2815844"/>
                    <a:pt x="12593955" y="2731643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04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8143280" y="5780186"/>
            <a:ext cx="850552" cy="850552"/>
            <a:chOff x="0" y="0"/>
            <a:chExt cx="1134070" cy="1134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8377238" y="6013996"/>
            <a:ext cx="382638" cy="382637"/>
          </a:xfrm>
          <a:custGeom>
            <a:avLst/>
            <a:gdLst/>
            <a:ahLst/>
            <a:cxnLst/>
            <a:rect r="r" b="b" t="t" l="l"/>
            <a:pathLst>
              <a:path h="382637" w="382638">
                <a:moveTo>
                  <a:pt x="0" y="0"/>
                </a:moveTo>
                <a:lnTo>
                  <a:pt x="382637" y="0"/>
                </a:lnTo>
                <a:lnTo>
                  <a:pt x="382637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195" t="0" r="-12195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50237" y="937766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Vragen &amp; Afsluiting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850237" y="2163216"/>
            <a:ext cx="944552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Hartelijk dank voor uw aandacht.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43280" y="445814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Ilias el Mhassani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07728" y="445814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Kevin Zheng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43280" y="6904733"/>
            <a:ext cx="428818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Bilal Abubakar Mohamed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50237" y="7864376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Wij kijken ernaar uit om de samenwerking met Adnamics voort te zetten en samen te bouwen aan de toekomst van AI in de horecasector.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1640979"/>
            <a:ext cx="5143500" cy="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Inhoudsopgave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7" y="3437630"/>
            <a:ext cx="4376886" cy="531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Projectoverzicht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Waarom dit onderzoek?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Hoofd- en deelvragen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Onderzoeksaanpak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Planning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Gitlab / Sprintplanning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Verwachte resultaten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Belangrijke risico’s</a:t>
            </a:r>
          </a:p>
          <a:p>
            <a:pPr algn="l" marL="390062" indent="-195031" lvl="1">
              <a:lnSpc>
                <a:spcPts val="4212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Kwaliteit en samenwerking</a:t>
            </a:r>
          </a:p>
          <a:p>
            <a:pPr algn="l" marL="390062" indent="-195031" lvl="1">
              <a:lnSpc>
                <a:spcPts val="4213"/>
              </a:lnSpc>
              <a:buFont typeface="Arial"/>
              <a:buChar char="•"/>
            </a:pPr>
            <a:r>
              <a:rPr lang="en-US" sz="25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Vragen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-6101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25116" y="715119"/>
            <a:ext cx="6608712" cy="85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Projectoverzicht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0354" y="1961555"/>
            <a:ext cx="4667250" cy="4300091"/>
            <a:chOff x="0" y="0"/>
            <a:chExt cx="6223000" cy="57334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210300" cy="5720842"/>
            </a:xfrm>
            <a:custGeom>
              <a:avLst/>
              <a:gdLst/>
              <a:ahLst/>
              <a:cxnLst/>
              <a:rect r="r" b="b" t="t" l="l"/>
              <a:pathLst>
                <a:path h="5720842" w="6210300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6062218" y="0"/>
                  </a:lnTo>
                  <a:cubicBezTo>
                    <a:pt x="6144006" y="0"/>
                    <a:pt x="6210300" y="66294"/>
                    <a:pt x="6210300" y="148082"/>
                  </a:cubicBezTo>
                  <a:lnTo>
                    <a:pt x="6210300" y="5572760"/>
                  </a:lnTo>
                  <a:cubicBezTo>
                    <a:pt x="6210300" y="5654548"/>
                    <a:pt x="6144006" y="5720842"/>
                    <a:pt x="6062218" y="5720842"/>
                  </a:cubicBezTo>
                  <a:lnTo>
                    <a:pt x="148082" y="5720842"/>
                  </a:lnTo>
                  <a:cubicBezTo>
                    <a:pt x="66294" y="5720715"/>
                    <a:pt x="0" y="5654421"/>
                    <a:pt x="0" y="5572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23000" cy="5733542"/>
            </a:xfrm>
            <a:custGeom>
              <a:avLst/>
              <a:gdLst/>
              <a:ahLst/>
              <a:cxnLst/>
              <a:rect r="r" b="b" t="t" l="l"/>
              <a:pathLst>
                <a:path h="5733542" w="6223000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6068568" y="0"/>
                  </a:lnTo>
                  <a:lnTo>
                    <a:pt x="6068568" y="6350"/>
                  </a:lnTo>
                  <a:lnTo>
                    <a:pt x="6068568" y="0"/>
                  </a:lnTo>
                  <a:cubicBezTo>
                    <a:pt x="6153912" y="0"/>
                    <a:pt x="6223000" y="69088"/>
                    <a:pt x="6223000" y="154432"/>
                  </a:cubicBezTo>
                  <a:lnTo>
                    <a:pt x="6216650" y="154432"/>
                  </a:lnTo>
                  <a:lnTo>
                    <a:pt x="6223000" y="154432"/>
                  </a:lnTo>
                  <a:lnTo>
                    <a:pt x="6223000" y="5579110"/>
                  </a:lnTo>
                  <a:lnTo>
                    <a:pt x="6216650" y="5579110"/>
                  </a:lnTo>
                  <a:lnTo>
                    <a:pt x="6223000" y="5579110"/>
                  </a:lnTo>
                  <a:cubicBezTo>
                    <a:pt x="6223000" y="5664327"/>
                    <a:pt x="6153912" y="5733542"/>
                    <a:pt x="6068568" y="5733542"/>
                  </a:cubicBezTo>
                  <a:lnTo>
                    <a:pt x="6068568" y="5727192"/>
                  </a:lnTo>
                  <a:lnTo>
                    <a:pt x="6068568" y="5733542"/>
                  </a:lnTo>
                  <a:lnTo>
                    <a:pt x="154432" y="5733542"/>
                  </a:lnTo>
                  <a:lnTo>
                    <a:pt x="154432" y="5727192"/>
                  </a:lnTo>
                  <a:lnTo>
                    <a:pt x="154432" y="5733542"/>
                  </a:lnTo>
                  <a:cubicBezTo>
                    <a:pt x="69088" y="5733415"/>
                    <a:pt x="0" y="5664327"/>
                    <a:pt x="0" y="5579110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5579110"/>
                  </a:lnTo>
                  <a:lnTo>
                    <a:pt x="6350" y="5579110"/>
                  </a:lnTo>
                  <a:lnTo>
                    <a:pt x="12700" y="5579110"/>
                  </a:lnTo>
                  <a:cubicBezTo>
                    <a:pt x="12700" y="5657342"/>
                    <a:pt x="76200" y="5720842"/>
                    <a:pt x="154432" y="5720842"/>
                  </a:cubicBezTo>
                  <a:lnTo>
                    <a:pt x="6068568" y="5720842"/>
                  </a:lnTo>
                  <a:cubicBezTo>
                    <a:pt x="6146800" y="5720842"/>
                    <a:pt x="6210300" y="5657342"/>
                    <a:pt x="6210300" y="5579110"/>
                  </a:cubicBezTo>
                  <a:lnTo>
                    <a:pt x="6210300" y="154432"/>
                  </a:lnTo>
                  <a:cubicBezTo>
                    <a:pt x="6210300" y="76200"/>
                    <a:pt x="6146800" y="12700"/>
                    <a:pt x="6068568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98959" y="2240161"/>
            <a:ext cx="792956" cy="792956"/>
            <a:chOff x="0" y="0"/>
            <a:chExt cx="1057275" cy="1057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7275" cy="1057275"/>
            </a:xfrm>
            <a:custGeom>
              <a:avLst/>
              <a:gdLst/>
              <a:ahLst/>
              <a:cxnLst/>
              <a:rect r="r" b="b" t="t" l="l"/>
              <a:pathLst>
                <a:path h="1057275" w="1057275">
                  <a:moveTo>
                    <a:pt x="0" y="528574"/>
                  </a:moveTo>
                  <a:cubicBezTo>
                    <a:pt x="0" y="236728"/>
                    <a:pt x="236728" y="0"/>
                    <a:pt x="528574" y="0"/>
                  </a:cubicBezTo>
                  <a:cubicBezTo>
                    <a:pt x="820420" y="0"/>
                    <a:pt x="1057275" y="236728"/>
                    <a:pt x="1057275" y="528574"/>
                  </a:cubicBezTo>
                  <a:cubicBezTo>
                    <a:pt x="1057275" y="820420"/>
                    <a:pt x="820547" y="1057275"/>
                    <a:pt x="528574" y="1057275"/>
                  </a:cubicBezTo>
                  <a:cubicBezTo>
                    <a:pt x="236601" y="1057275"/>
                    <a:pt x="0" y="820547"/>
                    <a:pt x="0" y="528701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416992" y="2458194"/>
            <a:ext cx="356741" cy="356741"/>
          </a:xfrm>
          <a:custGeom>
            <a:avLst/>
            <a:gdLst/>
            <a:ahLst/>
            <a:cxnLst/>
            <a:rect r="r" b="b" t="t" l="l"/>
            <a:pathLst>
              <a:path h="356741" w="356741">
                <a:moveTo>
                  <a:pt x="0" y="0"/>
                </a:moveTo>
                <a:lnTo>
                  <a:pt x="356742" y="0"/>
                </a:lnTo>
                <a:lnTo>
                  <a:pt x="356742" y="356741"/>
                </a:lnTo>
                <a:lnTo>
                  <a:pt x="0" y="35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8959" y="3287911"/>
            <a:ext cx="3304282" cy="42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Doel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8959" y="3773686"/>
            <a:ext cx="4110037" cy="220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Bepalen hoe AI haalbaar en veilig kan worden geïntegreerd in unTill POS voor efficiëntere horecaprocessen en betere gastbeleving.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842398" y="1961555"/>
            <a:ext cx="4667250" cy="4300091"/>
            <a:chOff x="0" y="0"/>
            <a:chExt cx="6223000" cy="5733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210300" cy="5720842"/>
            </a:xfrm>
            <a:custGeom>
              <a:avLst/>
              <a:gdLst/>
              <a:ahLst/>
              <a:cxnLst/>
              <a:rect r="r" b="b" t="t" l="l"/>
              <a:pathLst>
                <a:path h="5720842" w="6210300">
                  <a:moveTo>
                    <a:pt x="0" y="148082"/>
                  </a:moveTo>
                  <a:cubicBezTo>
                    <a:pt x="0" y="66294"/>
                    <a:pt x="66294" y="0"/>
                    <a:pt x="148082" y="0"/>
                  </a:cubicBezTo>
                  <a:lnTo>
                    <a:pt x="6062218" y="0"/>
                  </a:lnTo>
                  <a:cubicBezTo>
                    <a:pt x="6144006" y="0"/>
                    <a:pt x="6210300" y="66294"/>
                    <a:pt x="6210300" y="148082"/>
                  </a:cubicBezTo>
                  <a:lnTo>
                    <a:pt x="6210300" y="5572760"/>
                  </a:lnTo>
                  <a:cubicBezTo>
                    <a:pt x="6210300" y="5654548"/>
                    <a:pt x="6144006" y="5720842"/>
                    <a:pt x="6062218" y="5720842"/>
                  </a:cubicBezTo>
                  <a:lnTo>
                    <a:pt x="148082" y="5720842"/>
                  </a:lnTo>
                  <a:cubicBezTo>
                    <a:pt x="66294" y="5720715"/>
                    <a:pt x="0" y="5654421"/>
                    <a:pt x="0" y="5572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23000" cy="5733542"/>
            </a:xfrm>
            <a:custGeom>
              <a:avLst/>
              <a:gdLst/>
              <a:ahLst/>
              <a:cxnLst/>
              <a:rect r="r" b="b" t="t" l="l"/>
              <a:pathLst>
                <a:path h="5733542" w="6223000">
                  <a:moveTo>
                    <a:pt x="0" y="154432"/>
                  </a:moveTo>
                  <a:cubicBezTo>
                    <a:pt x="0" y="69088"/>
                    <a:pt x="69088" y="0"/>
                    <a:pt x="154432" y="0"/>
                  </a:cubicBezTo>
                  <a:lnTo>
                    <a:pt x="6068568" y="0"/>
                  </a:lnTo>
                  <a:lnTo>
                    <a:pt x="6068568" y="6350"/>
                  </a:lnTo>
                  <a:lnTo>
                    <a:pt x="6068568" y="0"/>
                  </a:lnTo>
                  <a:cubicBezTo>
                    <a:pt x="6153912" y="0"/>
                    <a:pt x="6223000" y="69088"/>
                    <a:pt x="6223000" y="154432"/>
                  </a:cubicBezTo>
                  <a:lnTo>
                    <a:pt x="6216650" y="154432"/>
                  </a:lnTo>
                  <a:lnTo>
                    <a:pt x="6223000" y="154432"/>
                  </a:lnTo>
                  <a:lnTo>
                    <a:pt x="6223000" y="5579110"/>
                  </a:lnTo>
                  <a:lnTo>
                    <a:pt x="6216650" y="5579110"/>
                  </a:lnTo>
                  <a:lnTo>
                    <a:pt x="6223000" y="5579110"/>
                  </a:lnTo>
                  <a:cubicBezTo>
                    <a:pt x="6223000" y="5664327"/>
                    <a:pt x="6153912" y="5733542"/>
                    <a:pt x="6068568" y="5733542"/>
                  </a:cubicBezTo>
                  <a:lnTo>
                    <a:pt x="6068568" y="5727192"/>
                  </a:lnTo>
                  <a:lnTo>
                    <a:pt x="6068568" y="5733542"/>
                  </a:lnTo>
                  <a:lnTo>
                    <a:pt x="154432" y="5733542"/>
                  </a:lnTo>
                  <a:lnTo>
                    <a:pt x="154432" y="5727192"/>
                  </a:lnTo>
                  <a:lnTo>
                    <a:pt x="154432" y="5733542"/>
                  </a:lnTo>
                  <a:cubicBezTo>
                    <a:pt x="69088" y="5733415"/>
                    <a:pt x="0" y="5664327"/>
                    <a:pt x="0" y="5579110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5579110"/>
                  </a:lnTo>
                  <a:lnTo>
                    <a:pt x="6350" y="5579110"/>
                  </a:lnTo>
                  <a:lnTo>
                    <a:pt x="12700" y="5579110"/>
                  </a:lnTo>
                  <a:cubicBezTo>
                    <a:pt x="12700" y="5657342"/>
                    <a:pt x="76200" y="5720842"/>
                    <a:pt x="154432" y="5720842"/>
                  </a:cubicBezTo>
                  <a:lnTo>
                    <a:pt x="6068568" y="5720842"/>
                  </a:lnTo>
                  <a:cubicBezTo>
                    <a:pt x="6146800" y="5720842"/>
                    <a:pt x="6210300" y="5657342"/>
                    <a:pt x="6210300" y="5579110"/>
                  </a:cubicBezTo>
                  <a:lnTo>
                    <a:pt x="6210300" y="154432"/>
                  </a:lnTo>
                  <a:cubicBezTo>
                    <a:pt x="6210300" y="76200"/>
                    <a:pt x="6146800" y="12700"/>
                    <a:pt x="6068568" y="12700"/>
                  </a:cubicBezTo>
                  <a:lnTo>
                    <a:pt x="154432" y="12700"/>
                  </a:lnTo>
                  <a:lnTo>
                    <a:pt x="154432" y="6350"/>
                  </a:lnTo>
                  <a:lnTo>
                    <a:pt x="154432" y="12700"/>
                  </a:lnTo>
                  <a:cubicBezTo>
                    <a:pt x="76200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121004" y="2240161"/>
            <a:ext cx="792956" cy="792956"/>
            <a:chOff x="0" y="0"/>
            <a:chExt cx="1057275" cy="10572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7275" cy="1057275"/>
            </a:xfrm>
            <a:custGeom>
              <a:avLst/>
              <a:gdLst/>
              <a:ahLst/>
              <a:cxnLst/>
              <a:rect r="r" b="b" t="t" l="l"/>
              <a:pathLst>
                <a:path h="1057275" w="1057275">
                  <a:moveTo>
                    <a:pt x="0" y="528574"/>
                  </a:moveTo>
                  <a:cubicBezTo>
                    <a:pt x="0" y="236728"/>
                    <a:pt x="236728" y="0"/>
                    <a:pt x="528574" y="0"/>
                  </a:cubicBezTo>
                  <a:cubicBezTo>
                    <a:pt x="820420" y="0"/>
                    <a:pt x="1057275" y="236728"/>
                    <a:pt x="1057275" y="528574"/>
                  </a:cubicBezTo>
                  <a:cubicBezTo>
                    <a:pt x="1057275" y="820420"/>
                    <a:pt x="820547" y="1057275"/>
                    <a:pt x="528574" y="1057275"/>
                  </a:cubicBezTo>
                  <a:cubicBezTo>
                    <a:pt x="236601" y="1057275"/>
                    <a:pt x="0" y="820547"/>
                    <a:pt x="0" y="528701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339036" y="2458194"/>
            <a:ext cx="356741" cy="356741"/>
          </a:xfrm>
          <a:custGeom>
            <a:avLst/>
            <a:gdLst/>
            <a:ahLst/>
            <a:cxnLst/>
            <a:rect r="r" b="b" t="t" l="l"/>
            <a:pathLst>
              <a:path h="356741" w="356741">
                <a:moveTo>
                  <a:pt x="0" y="0"/>
                </a:moveTo>
                <a:lnTo>
                  <a:pt x="356741" y="0"/>
                </a:lnTo>
                <a:lnTo>
                  <a:pt x="356741" y="356741"/>
                </a:lnTo>
                <a:lnTo>
                  <a:pt x="0" y="356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2631" r="0" b="-2631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21004" y="3287911"/>
            <a:ext cx="3304282" cy="42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Periode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21004" y="3773686"/>
            <a:ext cx="4110038" cy="136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10 weken onderzoek en ontwikkeling, van november 2025 tot januari 2026.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20354" y="6516440"/>
            <a:ext cx="9589294" cy="3031629"/>
            <a:chOff x="0" y="0"/>
            <a:chExt cx="12785725" cy="40421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2773025" cy="4029456"/>
            </a:xfrm>
            <a:custGeom>
              <a:avLst/>
              <a:gdLst/>
              <a:ahLst/>
              <a:cxnLst/>
              <a:rect r="r" b="b" t="t" l="l"/>
              <a:pathLst>
                <a:path h="4029456" w="12773025">
                  <a:moveTo>
                    <a:pt x="0" y="148082"/>
                  </a:moveTo>
                  <a:cubicBezTo>
                    <a:pt x="0" y="66294"/>
                    <a:pt x="66421" y="0"/>
                    <a:pt x="148336" y="0"/>
                  </a:cubicBezTo>
                  <a:lnTo>
                    <a:pt x="12624689" y="0"/>
                  </a:lnTo>
                  <a:cubicBezTo>
                    <a:pt x="12706604" y="0"/>
                    <a:pt x="12773025" y="66294"/>
                    <a:pt x="12773025" y="148082"/>
                  </a:cubicBezTo>
                  <a:lnTo>
                    <a:pt x="12773025" y="3881374"/>
                  </a:lnTo>
                  <a:cubicBezTo>
                    <a:pt x="12773025" y="3963162"/>
                    <a:pt x="12706604" y="4029456"/>
                    <a:pt x="12624689" y="4029456"/>
                  </a:cubicBezTo>
                  <a:lnTo>
                    <a:pt x="148336" y="4029456"/>
                  </a:lnTo>
                  <a:cubicBezTo>
                    <a:pt x="66421" y="4029456"/>
                    <a:pt x="0" y="3963162"/>
                    <a:pt x="0" y="3881374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785725" cy="4042156"/>
            </a:xfrm>
            <a:custGeom>
              <a:avLst/>
              <a:gdLst/>
              <a:ahLst/>
              <a:cxnLst/>
              <a:rect r="r" b="b" t="t" l="l"/>
              <a:pathLst>
                <a:path h="4042156" w="12785725">
                  <a:moveTo>
                    <a:pt x="0" y="154432"/>
                  </a:moveTo>
                  <a:cubicBezTo>
                    <a:pt x="0" y="69088"/>
                    <a:pt x="69342" y="0"/>
                    <a:pt x="154686" y="0"/>
                  </a:cubicBezTo>
                  <a:lnTo>
                    <a:pt x="12631039" y="0"/>
                  </a:lnTo>
                  <a:lnTo>
                    <a:pt x="12631039" y="6350"/>
                  </a:lnTo>
                  <a:lnTo>
                    <a:pt x="12631039" y="0"/>
                  </a:lnTo>
                  <a:cubicBezTo>
                    <a:pt x="12716510" y="0"/>
                    <a:pt x="12785725" y="69088"/>
                    <a:pt x="12785725" y="154432"/>
                  </a:cubicBezTo>
                  <a:lnTo>
                    <a:pt x="12779375" y="154432"/>
                  </a:lnTo>
                  <a:lnTo>
                    <a:pt x="12785725" y="154432"/>
                  </a:lnTo>
                  <a:lnTo>
                    <a:pt x="12785725" y="3887724"/>
                  </a:lnTo>
                  <a:lnTo>
                    <a:pt x="12779375" y="3887724"/>
                  </a:lnTo>
                  <a:lnTo>
                    <a:pt x="12785725" y="3887724"/>
                  </a:lnTo>
                  <a:cubicBezTo>
                    <a:pt x="12785725" y="3973068"/>
                    <a:pt x="12716383" y="4042156"/>
                    <a:pt x="12631039" y="4042156"/>
                  </a:cubicBezTo>
                  <a:lnTo>
                    <a:pt x="12631039" y="4035806"/>
                  </a:lnTo>
                  <a:lnTo>
                    <a:pt x="12631039" y="4042156"/>
                  </a:lnTo>
                  <a:lnTo>
                    <a:pt x="154686" y="4042156"/>
                  </a:lnTo>
                  <a:lnTo>
                    <a:pt x="154686" y="4035806"/>
                  </a:lnTo>
                  <a:lnTo>
                    <a:pt x="154686" y="4042156"/>
                  </a:lnTo>
                  <a:cubicBezTo>
                    <a:pt x="69342" y="4042156"/>
                    <a:pt x="0" y="3973068"/>
                    <a:pt x="0" y="3887724"/>
                  </a:cubicBezTo>
                  <a:lnTo>
                    <a:pt x="0" y="154432"/>
                  </a:lnTo>
                  <a:lnTo>
                    <a:pt x="6350" y="154432"/>
                  </a:lnTo>
                  <a:lnTo>
                    <a:pt x="0" y="154432"/>
                  </a:lnTo>
                  <a:moveTo>
                    <a:pt x="12700" y="154432"/>
                  </a:moveTo>
                  <a:lnTo>
                    <a:pt x="12700" y="3887724"/>
                  </a:lnTo>
                  <a:lnTo>
                    <a:pt x="6350" y="3887724"/>
                  </a:lnTo>
                  <a:lnTo>
                    <a:pt x="12700" y="3887724"/>
                  </a:lnTo>
                  <a:cubicBezTo>
                    <a:pt x="12700" y="3965956"/>
                    <a:pt x="76327" y="4029456"/>
                    <a:pt x="154686" y="4029456"/>
                  </a:cubicBezTo>
                  <a:lnTo>
                    <a:pt x="12631039" y="4029456"/>
                  </a:lnTo>
                  <a:cubicBezTo>
                    <a:pt x="12709525" y="4029456"/>
                    <a:pt x="12773025" y="3965956"/>
                    <a:pt x="12773025" y="3887724"/>
                  </a:cubicBezTo>
                  <a:lnTo>
                    <a:pt x="12773025" y="154432"/>
                  </a:lnTo>
                  <a:cubicBezTo>
                    <a:pt x="12773025" y="76200"/>
                    <a:pt x="12709398" y="12700"/>
                    <a:pt x="12631039" y="12700"/>
                  </a:cubicBezTo>
                  <a:lnTo>
                    <a:pt x="154686" y="12700"/>
                  </a:lnTo>
                  <a:lnTo>
                    <a:pt x="154686" y="6350"/>
                  </a:lnTo>
                  <a:lnTo>
                    <a:pt x="154686" y="12700"/>
                  </a:lnTo>
                  <a:cubicBezTo>
                    <a:pt x="76327" y="12700"/>
                    <a:pt x="12700" y="76200"/>
                    <a:pt x="12700" y="154432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198959" y="6795046"/>
            <a:ext cx="792956" cy="792956"/>
            <a:chOff x="0" y="0"/>
            <a:chExt cx="1057275" cy="10572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57275" cy="1057275"/>
            </a:xfrm>
            <a:custGeom>
              <a:avLst/>
              <a:gdLst/>
              <a:ahLst/>
              <a:cxnLst/>
              <a:rect r="r" b="b" t="t" l="l"/>
              <a:pathLst>
                <a:path h="1057275" w="1057275">
                  <a:moveTo>
                    <a:pt x="0" y="528574"/>
                  </a:moveTo>
                  <a:cubicBezTo>
                    <a:pt x="0" y="236728"/>
                    <a:pt x="236728" y="0"/>
                    <a:pt x="528574" y="0"/>
                  </a:cubicBezTo>
                  <a:cubicBezTo>
                    <a:pt x="820420" y="0"/>
                    <a:pt x="1057275" y="236728"/>
                    <a:pt x="1057275" y="528574"/>
                  </a:cubicBezTo>
                  <a:cubicBezTo>
                    <a:pt x="1057275" y="820420"/>
                    <a:pt x="820547" y="1057275"/>
                    <a:pt x="528574" y="1057275"/>
                  </a:cubicBezTo>
                  <a:cubicBezTo>
                    <a:pt x="236601" y="1057275"/>
                    <a:pt x="0" y="820547"/>
                    <a:pt x="0" y="528701"/>
                  </a:cubicBez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416992" y="7013079"/>
            <a:ext cx="356741" cy="356741"/>
          </a:xfrm>
          <a:custGeom>
            <a:avLst/>
            <a:gdLst/>
            <a:ahLst/>
            <a:cxnLst/>
            <a:rect r="r" b="b" t="t" l="l"/>
            <a:pathLst>
              <a:path h="356741" w="356741">
                <a:moveTo>
                  <a:pt x="0" y="0"/>
                </a:moveTo>
                <a:lnTo>
                  <a:pt x="356742" y="0"/>
                </a:lnTo>
                <a:lnTo>
                  <a:pt x="356742" y="356741"/>
                </a:lnTo>
                <a:lnTo>
                  <a:pt x="0" y="356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631" t="0" r="-2631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198959" y="7842796"/>
            <a:ext cx="3304282" cy="42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Doelgroep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8959" y="8328571"/>
            <a:ext cx="9032081" cy="82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Nederlandse horecazaken die unTill gebruiken: restaurants, cafés, hotels en snackbars.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3333" t="0" r="-8333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640979"/>
            <a:ext cx="8064996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Waarom dit onderzoek?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73170" y="2784053"/>
            <a:ext cx="437688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Behoeften in de Horeca: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2784053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Kansen met 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264" y="3981141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Voorspellen van drukte en vraag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8264" y="4930787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Automatische adviezen en inzichten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264" y="6428311"/>
            <a:ext cx="4376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Verbetering van gastbeleving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8264" y="7660569"/>
            <a:ext cx="4376886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Efficiëntere bedrijfsvoering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9132" y="3981141"/>
            <a:ext cx="4376886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Personeelsondersteuning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4374" y="4930787"/>
            <a:ext cx="2557239" cy="43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Kostenbesparing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04374" y="5878525"/>
            <a:ext cx="4641652" cy="43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Snelle, gepersonaliseerde 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4374" y="6826263"/>
            <a:ext cx="2664247" cy="43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Slimme systemen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3159" y="715715"/>
            <a:ext cx="16321683" cy="173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12"/>
              </a:lnSpc>
            </a:pPr>
            <a:r>
              <a:rPr lang="en-US" sz="110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Hoofd- en deelvragen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491" y="3301602"/>
            <a:ext cx="15900350" cy="100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"Hoe kan Adnamics AI op een haalbare en veilige manier integreren in unTill, zodat Nederlandse horecazaken hun processen optimaliseren en de gastervaring verbeteren?"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3159" y="3090416"/>
            <a:ext cx="38100" cy="1530846"/>
            <a:chOff x="0" y="0"/>
            <a:chExt cx="50800" cy="20411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00" cy="2041144"/>
            </a:xfrm>
            <a:custGeom>
              <a:avLst/>
              <a:gdLst/>
              <a:ahLst/>
              <a:cxnLst/>
              <a:rect r="r" b="b" t="t" l="l"/>
              <a:pathLst>
                <a:path h="2041144" w="50800">
                  <a:moveTo>
                    <a:pt x="0" y="0"/>
                  </a:moveTo>
                  <a:lnTo>
                    <a:pt x="50800" y="0"/>
                  </a:lnTo>
                  <a:lnTo>
                    <a:pt x="50800" y="2041144"/>
                  </a:lnTo>
                  <a:lnTo>
                    <a:pt x="0" y="2041144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83159" y="4851499"/>
            <a:ext cx="280839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3159" y="5376416"/>
            <a:ext cx="5253335" cy="38100"/>
            <a:chOff x="0" y="0"/>
            <a:chExt cx="7004447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04431" cy="50800"/>
            </a:xfrm>
            <a:custGeom>
              <a:avLst/>
              <a:gdLst/>
              <a:ahLst/>
              <a:cxnLst/>
              <a:rect r="r" b="b" t="t" l="l"/>
              <a:pathLst>
                <a:path h="50800" w="7004431">
                  <a:moveTo>
                    <a:pt x="0" y="0"/>
                  </a:moveTo>
                  <a:lnTo>
                    <a:pt x="7004431" y="0"/>
                  </a:lnTo>
                  <a:lnTo>
                    <a:pt x="700443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83159" y="5583436"/>
            <a:ext cx="4606975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AI-toepassingen verkennen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159" y="6095702"/>
            <a:ext cx="5253335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Welke AI wordt gebruikt in POS-systemen?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7332" y="4851499"/>
            <a:ext cx="280839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7332" y="5376416"/>
            <a:ext cx="5253335" cy="38100"/>
            <a:chOff x="0" y="0"/>
            <a:chExt cx="7004447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04431" cy="50800"/>
            </a:xfrm>
            <a:custGeom>
              <a:avLst/>
              <a:gdLst/>
              <a:ahLst/>
              <a:cxnLst/>
              <a:rect r="r" b="b" t="t" l="l"/>
              <a:pathLst>
                <a:path h="50800" w="7004431">
                  <a:moveTo>
                    <a:pt x="0" y="0"/>
                  </a:moveTo>
                  <a:lnTo>
                    <a:pt x="7004431" y="0"/>
                  </a:lnTo>
                  <a:lnTo>
                    <a:pt x="700443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517332" y="5583436"/>
            <a:ext cx="4160758" cy="42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4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Knelpunten Identificeren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17332" y="6095702"/>
            <a:ext cx="525333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Waar lopen Untill-gebruikers tegenaan?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1506" y="4851499"/>
            <a:ext cx="280839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51506" y="5376416"/>
            <a:ext cx="5253335" cy="38100"/>
            <a:chOff x="0" y="0"/>
            <a:chExt cx="7004447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04431" cy="50800"/>
            </a:xfrm>
            <a:custGeom>
              <a:avLst/>
              <a:gdLst/>
              <a:ahLst/>
              <a:cxnLst/>
              <a:rect r="r" b="b" t="t" l="l"/>
              <a:pathLst>
                <a:path h="50800" w="7004431">
                  <a:moveTo>
                    <a:pt x="0" y="0"/>
                  </a:moveTo>
                  <a:lnTo>
                    <a:pt x="7004431" y="0"/>
                  </a:lnTo>
                  <a:lnTo>
                    <a:pt x="700443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2051506" y="5583436"/>
            <a:ext cx="4132302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Technische haalbaarheid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51506" y="6095702"/>
            <a:ext cx="5253335" cy="5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Wat is mogelijk binnen unTill?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3159" y="7505105"/>
            <a:ext cx="280839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83159" y="8030021"/>
            <a:ext cx="8020348" cy="38100"/>
            <a:chOff x="0" y="0"/>
            <a:chExt cx="10693797" cy="50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93781" cy="50800"/>
            </a:xfrm>
            <a:custGeom>
              <a:avLst/>
              <a:gdLst/>
              <a:ahLst/>
              <a:cxnLst/>
              <a:rect r="r" b="b" t="t" l="l"/>
              <a:pathLst>
                <a:path h="50800" w="10693781">
                  <a:moveTo>
                    <a:pt x="0" y="0"/>
                  </a:moveTo>
                  <a:lnTo>
                    <a:pt x="10693781" y="0"/>
                  </a:lnTo>
                  <a:lnTo>
                    <a:pt x="1069378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983159" y="8237041"/>
            <a:ext cx="3755677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Beste oplossing kiezen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3159" y="8749307"/>
            <a:ext cx="8020348" cy="5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Welke AI-toepassing past het best?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84345" y="7505105"/>
            <a:ext cx="280839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Fraunces Light"/>
                <a:ea typeface="Fraunces Light"/>
                <a:cs typeface="Fraunces Light"/>
                <a:sym typeface="Fraunces Light"/>
              </a:rPr>
              <a:t>05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84345" y="8030021"/>
            <a:ext cx="8020496" cy="38100"/>
            <a:chOff x="0" y="0"/>
            <a:chExt cx="10693995" cy="50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94035" cy="50800"/>
            </a:xfrm>
            <a:custGeom>
              <a:avLst/>
              <a:gdLst/>
              <a:ahLst/>
              <a:cxnLst/>
              <a:rect r="r" b="b" t="t" l="l"/>
              <a:pathLst>
                <a:path h="50800" w="10694035">
                  <a:moveTo>
                    <a:pt x="0" y="0"/>
                  </a:moveTo>
                  <a:lnTo>
                    <a:pt x="10694035" y="0"/>
                  </a:lnTo>
                  <a:lnTo>
                    <a:pt x="1069403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8C98C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9284345" y="8237041"/>
            <a:ext cx="3840510" cy="44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Prototype ontwikkelen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84345" y="8749307"/>
            <a:ext cx="8020496" cy="5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Hoe werkt het in de praktijk?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76486"/>
            <a:ext cx="7088237" cy="9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Onderzoeksaanpak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648545"/>
            <a:ext cx="8151762" cy="1134070"/>
            <a:chOff x="0" y="0"/>
            <a:chExt cx="10869017" cy="1512093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6" t="0" r="-36" b="-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4056609"/>
            <a:ext cx="462647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Deskresearch &amp; Interviews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4574381"/>
            <a:ext cx="758472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Literatuur, marktanalyse en best practices in AI voor horeca en POS-systemen.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2648545"/>
            <a:ext cx="8151762" cy="1134070"/>
            <a:chOff x="0" y="0"/>
            <a:chExt cx="10869017" cy="151209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" t="0" r="-36" b="-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427518" y="4056609"/>
            <a:ext cx="391804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Technische verkenning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27518" y="4574381"/>
            <a:ext cx="758472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Analyse van unTill-architectuur, APIs en datastromen met IT-specialisten.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92238" y="5869930"/>
            <a:ext cx="8151762" cy="1134070"/>
            <a:chOff x="0" y="0"/>
            <a:chExt cx="10869017" cy="1512093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t="0" r="-36" b="-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75755" y="7277992"/>
            <a:ext cx="367932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Gebruikersonderzoek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5755" y="7795766"/>
            <a:ext cx="7584727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Interviews en enquêtes met horecaondernemers en personeel.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5869930"/>
            <a:ext cx="8151762" cy="1134070"/>
            <a:chOff x="0" y="0"/>
            <a:chExt cx="10869017" cy="1512093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0869041" cy="1512062"/>
            </a:xfrm>
            <a:custGeom>
              <a:avLst/>
              <a:gdLst/>
              <a:ahLst/>
              <a:cxnLst/>
              <a:rect r="r" b="b" t="t" l="l"/>
              <a:pathLst>
                <a:path h="1512062" w="10869041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t="0" r="-36" b="-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427518" y="727799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Prototyping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27518" y="7795766"/>
            <a:ext cx="7584728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Ontwikkeling van concept met feedbackrondes.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8AFC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80E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89099" y="671810"/>
            <a:ext cx="6351091" cy="8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Planning: 10 weken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9712" y="2002036"/>
            <a:ext cx="28575" cy="7584579"/>
            <a:chOff x="0" y="0"/>
            <a:chExt cx="38100" cy="101127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100" cy="10112756"/>
            </a:xfrm>
            <a:custGeom>
              <a:avLst/>
              <a:gdLst/>
              <a:ahLst/>
              <a:cxnLst/>
              <a:rect r="r" b="b" t="t" l="l"/>
              <a:pathLst>
                <a:path h="10112756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093706"/>
                  </a:lnTo>
                  <a:cubicBezTo>
                    <a:pt x="38100" y="10104248"/>
                    <a:pt x="29591" y="10112756"/>
                    <a:pt x="19050" y="10112756"/>
                  </a:cubicBezTo>
                  <a:cubicBezTo>
                    <a:pt x="8509" y="10112756"/>
                    <a:pt x="0" y="10104248"/>
                    <a:pt x="0" y="10093706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124825" y="2273499"/>
            <a:ext cx="762000" cy="28575"/>
            <a:chOff x="0" y="0"/>
            <a:chExt cx="1016000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6000" cy="38100"/>
            </a:xfrm>
            <a:custGeom>
              <a:avLst/>
              <a:gdLst/>
              <a:ahLst/>
              <a:cxnLst/>
              <a:rect r="r" b="b" t="t" l="l"/>
              <a:pathLst>
                <a:path h="38100" w="10160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6950" y="0"/>
                  </a:lnTo>
                  <a:cubicBezTo>
                    <a:pt x="1007491" y="0"/>
                    <a:pt x="1016000" y="8509"/>
                    <a:pt x="1016000" y="19050"/>
                  </a:cubicBezTo>
                  <a:cubicBezTo>
                    <a:pt x="1016000" y="29591"/>
                    <a:pt x="1007491" y="38100"/>
                    <a:pt x="9969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853488" y="1997274"/>
            <a:ext cx="581025" cy="581025"/>
            <a:chOff x="0" y="0"/>
            <a:chExt cx="774700" cy="774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762000" cy="762000"/>
            </a:xfrm>
            <a:custGeom>
              <a:avLst/>
              <a:gdLst/>
              <a:ahLst/>
              <a:cxnLst/>
              <a:rect r="r" b="b" t="t" l="l"/>
              <a:pathLst>
                <a:path h="762000" w="762000">
                  <a:moveTo>
                    <a:pt x="0" y="142240"/>
                  </a:moveTo>
                  <a:cubicBezTo>
                    <a:pt x="0" y="63754"/>
                    <a:pt x="63754" y="0"/>
                    <a:pt x="142240" y="0"/>
                  </a:cubicBezTo>
                  <a:lnTo>
                    <a:pt x="619760" y="0"/>
                  </a:lnTo>
                  <a:cubicBezTo>
                    <a:pt x="698373" y="0"/>
                    <a:pt x="762000" y="63754"/>
                    <a:pt x="762000" y="142240"/>
                  </a:cubicBezTo>
                  <a:lnTo>
                    <a:pt x="762000" y="619760"/>
                  </a:lnTo>
                  <a:cubicBezTo>
                    <a:pt x="762000" y="698373"/>
                    <a:pt x="698246" y="762000"/>
                    <a:pt x="619760" y="762000"/>
                  </a:cubicBezTo>
                  <a:lnTo>
                    <a:pt x="142240" y="762000"/>
                  </a:lnTo>
                  <a:cubicBezTo>
                    <a:pt x="63754" y="762000"/>
                    <a:pt x="0" y="698246"/>
                    <a:pt x="0" y="619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74700" cy="774700"/>
            </a:xfrm>
            <a:custGeom>
              <a:avLst/>
              <a:gdLst/>
              <a:ahLst/>
              <a:cxnLst/>
              <a:rect r="r" b="b" t="t" l="l"/>
              <a:pathLst>
                <a:path h="774700" w="774700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26110" y="0"/>
                  </a:lnTo>
                  <a:lnTo>
                    <a:pt x="626110" y="6350"/>
                  </a:lnTo>
                  <a:lnTo>
                    <a:pt x="626110" y="0"/>
                  </a:lnTo>
                  <a:cubicBezTo>
                    <a:pt x="708152" y="0"/>
                    <a:pt x="774700" y="66548"/>
                    <a:pt x="774700" y="148590"/>
                  </a:cubicBezTo>
                  <a:lnTo>
                    <a:pt x="768350" y="148590"/>
                  </a:lnTo>
                  <a:lnTo>
                    <a:pt x="774700" y="148590"/>
                  </a:lnTo>
                  <a:lnTo>
                    <a:pt x="774700" y="626110"/>
                  </a:lnTo>
                  <a:lnTo>
                    <a:pt x="768350" y="626110"/>
                  </a:lnTo>
                  <a:lnTo>
                    <a:pt x="774700" y="626110"/>
                  </a:lnTo>
                  <a:cubicBezTo>
                    <a:pt x="774700" y="708152"/>
                    <a:pt x="708152" y="774700"/>
                    <a:pt x="626110" y="774700"/>
                  </a:cubicBezTo>
                  <a:lnTo>
                    <a:pt x="626110" y="768350"/>
                  </a:lnTo>
                  <a:lnTo>
                    <a:pt x="626110" y="774700"/>
                  </a:lnTo>
                  <a:lnTo>
                    <a:pt x="148590" y="774700"/>
                  </a:lnTo>
                  <a:lnTo>
                    <a:pt x="148590" y="768350"/>
                  </a:lnTo>
                  <a:lnTo>
                    <a:pt x="148590" y="774700"/>
                  </a:lnTo>
                  <a:cubicBezTo>
                    <a:pt x="66548" y="774700"/>
                    <a:pt x="0" y="708152"/>
                    <a:pt x="0" y="626110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626110"/>
                  </a:lnTo>
                  <a:lnTo>
                    <a:pt x="6350" y="626110"/>
                  </a:lnTo>
                  <a:lnTo>
                    <a:pt x="12700" y="626110"/>
                  </a:lnTo>
                  <a:cubicBezTo>
                    <a:pt x="12700" y="701167"/>
                    <a:pt x="73533" y="762000"/>
                    <a:pt x="148590" y="762000"/>
                  </a:cubicBezTo>
                  <a:lnTo>
                    <a:pt x="626110" y="762000"/>
                  </a:lnTo>
                  <a:cubicBezTo>
                    <a:pt x="701167" y="762000"/>
                    <a:pt x="762000" y="701167"/>
                    <a:pt x="762000" y="626110"/>
                  </a:cubicBezTo>
                  <a:lnTo>
                    <a:pt x="762000" y="148590"/>
                  </a:lnTo>
                  <a:cubicBezTo>
                    <a:pt x="762000" y="73533"/>
                    <a:pt x="701167" y="12700"/>
                    <a:pt x="62611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533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8953500" y="2106811"/>
            <a:ext cx="3810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98355" y="2079724"/>
            <a:ext cx="3175546" cy="4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Week 1-2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9099" y="2562374"/>
            <a:ext cx="6984801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Opstart, PvA en eerste vooronderzoek naar AI-toepassingen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401175" y="3797499"/>
            <a:ext cx="762000" cy="28575"/>
            <a:chOff x="0" y="0"/>
            <a:chExt cx="1016000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16000" cy="38100"/>
            </a:xfrm>
            <a:custGeom>
              <a:avLst/>
              <a:gdLst/>
              <a:ahLst/>
              <a:cxnLst/>
              <a:rect r="r" b="b" t="t" l="l"/>
              <a:pathLst>
                <a:path h="38100" w="10160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6950" y="0"/>
                  </a:lnTo>
                  <a:cubicBezTo>
                    <a:pt x="1007491" y="0"/>
                    <a:pt x="1016000" y="8509"/>
                    <a:pt x="1016000" y="19050"/>
                  </a:cubicBezTo>
                  <a:cubicBezTo>
                    <a:pt x="1016000" y="29591"/>
                    <a:pt x="1007491" y="38100"/>
                    <a:pt x="9969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853488" y="3521274"/>
            <a:ext cx="581025" cy="581025"/>
            <a:chOff x="0" y="0"/>
            <a:chExt cx="774700" cy="774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62000" cy="762000"/>
            </a:xfrm>
            <a:custGeom>
              <a:avLst/>
              <a:gdLst/>
              <a:ahLst/>
              <a:cxnLst/>
              <a:rect r="r" b="b" t="t" l="l"/>
              <a:pathLst>
                <a:path h="762000" w="762000">
                  <a:moveTo>
                    <a:pt x="0" y="142240"/>
                  </a:moveTo>
                  <a:cubicBezTo>
                    <a:pt x="0" y="63754"/>
                    <a:pt x="63754" y="0"/>
                    <a:pt x="142240" y="0"/>
                  </a:cubicBezTo>
                  <a:lnTo>
                    <a:pt x="619760" y="0"/>
                  </a:lnTo>
                  <a:cubicBezTo>
                    <a:pt x="698373" y="0"/>
                    <a:pt x="762000" y="63754"/>
                    <a:pt x="762000" y="142240"/>
                  </a:cubicBezTo>
                  <a:lnTo>
                    <a:pt x="762000" y="619760"/>
                  </a:lnTo>
                  <a:cubicBezTo>
                    <a:pt x="762000" y="698373"/>
                    <a:pt x="698246" y="762000"/>
                    <a:pt x="619760" y="762000"/>
                  </a:cubicBezTo>
                  <a:lnTo>
                    <a:pt x="142240" y="762000"/>
                  </a:lnTo>
                  <a:cubicBezTo>
                    <a:pt x="63754" y="762000"/>
                    <a:pt x="0" y="698246"/>
                    <a:pt x="0" y="619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4700" cy="774700"/>
            </a:xfrm>
            <a:custGeom>
              <a:avLst/>
              <a:gdLst/>
              <a:ahLst/>
              <a:cxnLst/>
              <a:rect r="r" b="b" t="t" l="l"/>
              <a:pathLst>
                <a:path h="774700" w="774700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26110" y="0"/>
                  </a:lnTo>
                  <a:lnTo>
                    <a:pt x="626110" y="6350"/>
                  </a:lnTo>
                  <a:lnTo>
                    <a:pt x="626110" y="0"/>
                  </a:lnTo>
                  <a:cubicBezTo>
                    <a:pt x="708152" y="0"/>
                    <a:pt x="774700" y="66548"/>
                    <a:pt x="774700" y="148590"/>
                  </a:cubicBezTo>
                  <a:lnTo>
                    <a:pt x="768350" y="148590"/>
                  </a:lnTo>
                  <a:lnTo>
                    <a:pt x="774700" y="148590"/>
                  </a:lnTo>
                  <a:lnTo>
                    <a:pt x="774700" y="626110"/>
                  </a:lnTo>
                  <a:lnTo>
                    <a:pt x="768350" y="626110"/>
                  </a:lnTo>
                  <a:lnTo>
                    <a:pt x="774700" y="626110"/>
                  </a:lnTo>
                  <a:cubicBezTo>
                    <a:pt x="774700" y="708152"/>
                    <a:pt x="708152" y="774700"/>
                    <a:pt x="626110" y="774700"/>
                  </a:cubicBezTo>
                  <a:lnTo>
                    <a:pt x="626110" y="768350"/>
                  </a:lnTo>
                  <a:lnTo>
                    <a:pt x="626110" y="774700"/>
                  </a:lnTo>
                  <a:lnTo>
                    <a:pt x="148590" y="774700"/>
                  </a:lnTo>
                  <a:lnTo>
                    <a:pt x="148590" y="768350"/>
                  </a:lnTo>
                  <a:lnTo>
                    <a:pt x="148590" y="774700"/>
                  </a:lnTo>
                  <a:cubicBezTo>
                    <a:pt x="66548" y="774700"/>
                    <a:pt x="0" y="708152"/>
                    <a:pt x="0" y="626110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626110"/>
                  </a:lnTo>
                  <a:lnTo>
                    <a:pt x="6350" y="626110"/>
                  </a:lnTo>
                  <a:lnTo>
                    <a:pt x="12700" y="626110"/>
                  </a:lnTo>
                  <a:cubicBezTo>
                    <a:pt x="12700" y="701167"/>
                    <a:pt x="73533" y="762000"/>
                    <a:pt x="148590" y="762000"/>
                  </a:cubicBezTo>
                  <a:lnTo>
                    <a:pt x="626110" y="762000"/>
                  </a:lnTo>
                  <a:cubicBezTo>
                    <a:pt x="701167" y="762000"/>
                    <a:pt x="762000" y="701167"/>
                    <a:pt x="762000" y="626110"/>
                  </a:cubicBezTo>
                  <a:lnTo>
                    <a:pt x="762000" y="148590"/>
                  </a:lnTo>
                  <a:cubicBezTo>
                    <a:pt x="762000" y="73533"/>
                    <a:pt x="701167" y="12700"/>
                    <a:pt x="62611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533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953500" y="3630811"/>
            <a:ext cx="3810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14099" y="3603724"/>
            <a:ext cx="3175546" cy="4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Week 3-4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14099" y="4086374"/>
            <a:ext cx="6984801" cy="889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Verdiepende deskresearch en technische verkenning unTill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24825" y="5111204"/>
            <a:ext cx="762000" cy="28575"/>
            <a:chOff x="0" y="0"/>
            <a:chExt cx="1016000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16000" cy="38100"/>
            </a:xfrm>
            <a:custGeom>
              <a:avLst/>
              <a:gdLst/>
              <a:ahLst/>
              <a:cxnLst/>
              <a:rect r="r" b="b" t="t" l="l"/>
              <a:pathLst>
                <a:path h="38100" w="10160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6950" y="0"/>
                  </a:lnTo>
                  <a:cubicBezTo>
                    <a:pt x="1007491" y="0"/>
                    <a:pt x="1016000" y="8509"/>
                    <a:pt x="1016000" y="19050"/>
                  </a:cubicBezTo>
                  <a:cubicBezTo>
                    <a:pt x="1016000" y="29591"/>
                    <a:pt x="1007491" y="38100"/>
                    <a:pt x="9969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8853488" y="4834979"/>
            <a:ext cx="581025" cy="581025"/>
            <a:chOff x="0" y="0"/>
            <a:chExt cx="774700" cy="7747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762000" cy="762000"/>
            </a:xfrm>
            <a:custGeom>
              <a:avLst/>
              <a:gdLst/>
              <a:ahLst/>
              <a:cxnLst/>
              <a:rect r="r" b="b" t="t" l="l"/>
              <a:pathLst>
                <a:path h="762000" w="762000">
                  <a:moveTo>
                    <a:pt x="0" y="142240"/>
                  </a:moveTo>
                  <a:cubicBezTo>
                    <a:pt x="0" y="63754"/>
                    <a:pt x="63754" y="0"/>
                    <a:pt x="142240" y="0"/>
                  </a:cubicBezTo>
                  <a:lnTo>
                    <a:pt x="619760" y="0"/>
                  </a:lnTo>
                  <a:cubicBezTo>
                    <a:pt x="698373" y="0"/>
                    <a:pt x="762000" y="63754"/>
                    <a:pt x="762000" y="142240"/>
                  </a:cubicBezTo>
                  <a:lnTo>
                    <a:pt x="762000" y="619760"/>
                  </a:lnTo>
                  <a:cubicBezTo>
                    <a:pt x="762000" y="698373"/>
                    <a:pt x="698246" y="762000"/>
                    <a:pt x="619760" y="762000"/>
                  </a:cubicBezTo>
                  <a:lnTo>
                    <a:pt x="142240" y="762000"/>
                  </a:lnTo>
                  <a:cubicBezTo>
                    <a:pt x="63754" y="762000"/>
                    <a:pt x="0" y="698246"/>
                    <a:pt x="0" y="619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74700" cy="774700"/>
            </a:xfrm>
            <a:custGeom>
              <a:avLst/>
              <a:gdLst/>
              <a:ahLst/>
              <a:cxnLst/>
              <a:rect r="r" b="b" t="t" l="l"/>
              <a:pathLst>
                <a:path h="774700" w="774700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26110" y="0"/>
                  </a:lnTo>
                  <a:lnTo>
                    <a:pt x="626110" y="6350"/>
                  </a:lnTo>
                  <a:lnTo>
                    <a:pt x="626110" y="0"/>
                  </a:lnTo>
                  <a:cubicBezTo>
                    <a:pt x="708152" y="0"/>
                    <a:pt x="774700" y="66548"/>
                    <a:pt x="774700" y="148590"/>
                  </a:cubicBezTo>
                  <a:lnTo>
                    <a:pt x="768350" y="148590"/>
                  </a:lnTo>
                  <a:lnTo>
                    <a:pt x="774700" y="148590"/>
                  </a:lnTo>
                  <a:lnTo>
                    <a:pt x="774700" y="626110"/>
                  </a:lnTo>
                  <a:lnTo>
                    <a:pt x="768350" y="626110"/>
                  </a:lnTo>
                  <a:lnTo>
                    <a:pt x="774700" y="626110"/>
                  </a:lnTo>
                  <a:cubicBezTo>
                    <a:pt x="774700" y="708152"/>
                    <a:pt x="708152" y="774700"/>
                    <a:pt x="626110" y="774700"/>
                  </a:cubicBezTo>
                  <a:lnTo>
                    <a:pt x="626110" y="768350"/>
                  </a:lnTo>
                  <a:lnTo>
                    <a:pt x="626110" y="774700"/>
                  </a:lnTo>
                  <a:lnTo>
                    <a:pt x="148590" y="774700"/>
                  </a:lnTo>
                  <a:lnTo>
                    <a:pt x="148590" y="768350"/>
                  </a:lnTo>
                  <a:lnTo>
                    <a:pt x="148590" y="774700"/>
                  </a:lnTo>
                  <a:cubicBezTo>
                    <a:pt x="66548" y="774700"/>
                    <a:pt x="0" y="708152"/>
                    <a:pt x="0" y="626110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626110"/>
                  </a:lnTo>
                  <a:lnTo>
                    <a:pt x="6350" y="626110"/>
                  </a:lnTo>
                  <a:lnTo>
                    <a:pt x="12700" y="626110"/>
                  </a:lnTo>
                  <a:cubicBezTo>
                    <a:pt x="12700" y="701167"/>
                    <a:pt x="73533" y="762000"/>
                    <a:pt x="148590" y="762000"/>
                  </a:cubicBezTo>
                  <a:lnTo>
                    <a:pt x="626110" y="762000"/>
                  </a:lnTo>
                  <a:cubicBezTo>
                    <a:pt x="701167" y="762000"/>
                    <a:pt x="762000" y="701167"/>
                    <a:pt x="762000" y="626110"/>
                  </a:cubicBezTo>
                  <a:lnTo>
                    <a:pt x="762000" y="148590"/>
                  </a:lnTo>
                  <a:cubicBezTo>
                    <a:pt x="762000" y="73533"/>
                    <a:pt x="701167" y="12700"/>
                    <a:pt x="62611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533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8953500" y="4944516"/>
            <a:ext cx="3810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98355" y="4917430"/>
            <a:ext cx="3175546" cy="4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Week 5-6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9099" y="5400080"/>
            <a:ext cx="6984801" cy="4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Interviews met gebruikers en haalbaarheidsanalyse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401175" y="6424910"/>
            <a:ext cx="762000" cy="28575"/>
            <a:chOff x="0" y="0"/>
            <a:chExt cx="1016000" cy="381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16000" cy="38100"/>
            </a:xfrm>
            <a:custGeom>
              <a:avLst/>
              <a:gdLst/>
              <a:ahLst/>
              <a:cxnLst/>
              <a:rect r="r" b="b" t="t" l="l"/>
              <a:pathLst>
                <a:path h="38100" w="10160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6950" y="0"/>
                  </a:lnTo>
                  <a:cubicBezTo>
                    <a:pt x="1007491" y="0"/>
                    <a:pt x="1016000" y="8509"/>
                    <a:pt x="1016000" y="19050"/>
                  </a:cubicBezTo>
                  <a:cubicBezTo>
                    <a:pt x="1016000" y="29591"/>
                    <a:pt x="1007491" y="38100"/>
                    <a:pt x="9969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8853488" y="6148685"/>
            <a:ext cx="581025" cy="581025"/>
            <a:chOff x="0" y="0"/>
            <a:chExt cx="774700" cy="7747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762000" cy="762000"/>
            </a:xfrm>
            <a:custGeom>
              <a:avLst/>
              <a:gdLst/>
              <a:ahLst/>
              <a:cxnLst/>
              <a:rect r="r" b="b" t="t" l="l"/>
              <a:pathLst>
                <a:path h="762000" w="762000">
                  <a:moveTo>
                    <a:pt x="0" y="142240"/>
                  </a:moveTo>
                  <a:cubicBezTo>
                    <a:pt x="0" y="63754"/>
                    <a:pt x="63754" y="0"/>
                    <a:pt x="142240" y="0"/>
                  </a:cubicBezTo>
                  <a:lnTo>
                    <a:pt x="619760" y="0"/>
                  </a:lnTo>
                  <a:cubicBezTo>
                    <a:pt x="698373" y="0"/>
                    <a:pt x="762000" y="63754"/>
                    <a:pt x="762000" y="142240"/>
                  </a:cubicBezTo>
                  <a:lnTo>
                    <a:pt x="762000" y="619760"/>
                  </a:lnTo>
                  <a:cubicBezTo>
                    <a:pt x="762000" y="698373"/>
                    <a:pt x="698246" y="762000"/>
                    <a:pt x="619760" y="762000"/>
                  </a:cubicBezTo>
                  <a:lnTo>
                    <a:pt x="142240" y="762000"/>
                  </a:lnTo>
                  <a:cubicBezTo>
                    <a:pt x="63754" y="762000"/>
                    <a:pt x="0" y="698246"/>
                    <a:pt x="0" y="619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74700" cy="774700"/>
            </a:xfrm>
            <a:custGeom>
              <a:avLst/>
              <a:gdLst/>
              <a:ahLst/>
              <a:cxnLst/>
              <a:rect r="r" b="b" t="t" l="l"/>
              <a:pathLst>
                <a:path h="774700" w="774700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26110" y="0"/>
                  </a:lnTo>
                  <a:lnTo>
                    <a:pt x="626110" y="6350"/>
                  </a:lnTo>
                  <a:lnTo>
                    <a:pt x="626110" y="0"/>
                  </a:lnTo>
                  <a:cubicBezTo>
                    <a:pt x="708152" y="0"/>
                    <a:pt x="774700" y="66548"/>
                    <a:pt x="774700" y="148590"/>
                  </a:cubicBezTo>
                  <a:lnTo>
                    <a:pt x="768350" y="148590"/>
                  </a:lnTo>
                  <a:lnTo>
                    <a:pt x="774700" y="148590"/>
                  </a:lnTo>
                  <a:lnTo>
                    <a:pt x="774700" y="626110"/>
                  </a:lnTo>
                  <a:lnTo>
                    <a:pt x="768350" y="626110"/>
                  </a:lnTo>
                  <a:lnTo>
                    <a:pt x="774700" y="626110"/>
                  </a:lnTo>
                  <a:cubicBezTo>
                    <a:pt x="774700" y="708152"/>
                    <a:pt x="708152" y="774700"/>
                    <a:pt x="626110" y="774700"/>
                  </a:cubicBezTo>
                  <a:lnTo>
                    <a:pt x="626110" y="768350"/>
                  </a:lnTo>
                  <a:lnTo>
                    <a:pt x="626110" y="774700"/>
                  </a:lnTo>
                  <a:lnTo>
                    <a:pt x="148590" y="774700"/>
                  </a:lnTo>
                  <a:lnTo>
                    <a:pt x="148590" y="768350"/>
                  </a:lnTo>
                  <a:lnTo>
                    <a:pt x="148590" y="774700"/>
                  </a:lnTo>
                  <a:cubicBezTo>
                    <a:pt x="66548" y="774700"/>
                    <a:pt x="0" y="708152"/>
                    <a:pt x="0" y="626110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626110"/>
                  </a:lnTo>
                  <a:lnTo>
                    <a:pt x="6350" y="626110"/>
                  </a:lnTo>
                  <a:lnTo>
                    <a:pt x="12700" y="626110"/>
                  </a:lnTo>
                  <a:cubicBezTo>
                    <a:pt x="12700" y="701167"/>
                    <a:pt x="73533" y="762000"/>
                    <a:pt x="148590" y="762000"/>
                  </a:cubicBezTo>
                  <a:lnTo>
                    <a:pt x="626110" y="762000"/>
                  </a:lnTo>
                  <a:cubicBezTo>
                    <a:pt x="701167" y="762000"/>
                    <a:pt x="762000" y="701167"/>
                    <a:pt x="762000" y="626110"/>
                  </a:cubicBezTo>
                  <a:lnTo>
                    <a:pt x="762000" y="148590"/>
                  </a:lnTo>
                  <a:cubicBezTo>
                    <a:pt x="762000" y="73533"/>
                    <a:pt x="701167" y="12700"/>
                    <a:pt x="62611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533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8953500" y="6258222"/>
            <a:ext cx="3810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14099" y="6231136"/>
            <a:ext cx="3175546" cy="4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Week 7-8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14099" y="6713785"/>
            <a:ext cx="6984801" cy="4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Keuze AI-oplossing en start prototype-ontwikkeling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8124825" y="7738616"/>
            <a:ext cx="762000" cy="28575"/>
            <a:chOff x="0" y="0"/>
            <a:chExt cx="1016000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16000" cy="38100"/>
            </a:xfrm>
            <a:custGeom>
              <a:avLst/>
              <a:gdLst/>
              <a:ahLst/>
              <a:cxnLst/>
              <a:rect r="r" b="b" t="t" l="l"/>
              <a:pathLst>
                <a:path h="38100" w="10160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96950" y="0"/>
                  </a:lnTo>
                  <a:cubicBezTo>
                    <a:pt x="1007491" y="0"/>
                    <a:pt x="1016000" y="8509"/>
                    <a:pt x="1016000" y="19050"/>
                  </a:cubicBezTo>
                  <a:cubicBezTo>
                    <a:pt x="1016000" y="29591"/>
                    <a:pt x="1007491" y="38100"/>
                    <a:pt x="99695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8853488" y="7462391"/>
            <a:ext cx="581025" cy="581025"/>
            <a:chOff x="0" y="0"/>
            <a:chExt cx="774700" cy="7747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6350" y="6350"/>
              <a:ext cx="762000" cy="762000"/>
            </a:xfrm>
            <a:custGeom>
              <a:avLst/>
              <a:gdLst/>
              <a:ahLst/>
              <a:cxnLst/>
              <a:rect r="r" b="b" t="t" l="l"/>
              <a:pathLst>
                <a:path h="762000" w="762000">
                  <a:moveTo>
                    <a:pt x="0" y="142240"/>
                  </a:moveTo>
                  <a:cubicBezTo>
                    <a:pt x="0" y="63754"/>
                    <a:pt x="63754" y="0"/>
                    <a:pt x="142240" y="0"/>
                  </a:cubicBezTo>
                  <a:lnTo>
                    <a:pt x="619760" y="0"/>
                  </a:lnTo>
                  <a:cubicBezTo>
                    <a:pt x="698373" y="0"/>
                    <a:pt x="762000" y="63754"/>
                    <a:pt x="762000" y="142240"/>
                  </a:cubicBezTo>
                  <a:lnTo>
                    <a:pt x="762000" y="619760"/>
                  </a:lnTo>
                  <a:cubicBezTo>
                    <a:pt x="762000" y="698373"/>
                    <a:pt x="698246" y="762000"/>
                    <a:pt x="619760" y="762000"/>
                  </a:cubicBezTo>
                  <a:lnTo>
                    <a:pt x="142240" y="762000"/>
                  </a:lnTo>
                  <a:cubicBezTo>
                    <a:pt x="63754" y="762000"/>
                    <a:pt x="0" y="698246"/>
                    <a:pt x="0" y="619760"/>
                  </a:cubicBezTo>
                  <a:close/>
                </a:path>
              </a:pathLst>
            </a:custGeom>
            <a:solidFill>
              <a:srgbClr val="283157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74700" cy="774700"/>
            </a:xfrm>
            <a:custGeom>
              <a:avLst/>
              <a:gdLst/>
              <a:ahLst/>
              <a:cxnLst/>
              <a:rect r="r" b="b" t="t" l="l"/>
              <a:pathLst>
                <a:path h="774700" w="774700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26110" y="0"/>
                  </a:lnTo>
                  <a:lnTo>
                    <a:pt x="626110" y="6350"/>
                  </a:lnTo>
                  <a:lnTo>
                    <a:pt x="626110" y="0"/>
                  </a:lnTo>
                  <a:cubicBezTo>
                    <a:pt x="708152" y="0"/>
                    <a:pt x="774700" y="66548"/>
                    <a:pt x="774700" y="148590"/>
                  </a:cubicBezTo>
                  <a:lnTo>
                    <a:pt x="768350" y="148590"/>
                  </a:lnTo>
                  <a:lnTo>
                    <a:pt x="774700" y="148590"/>
                  </a:lnTo>
                  <a:lnTo>
                    <a:pt x="774700" y="626110"/>
                  </a:lnTo>
                  <a:lnTo>
                    <a:pt x="768350" y="626110"/>
                  </a:lnTo>
                  <a:lnTo>
                    <a:pt x="774700" y="626110"/>
                  </a:lnTo>
                  <a:cubicBezTo>
                    <a:pt x="774700" y="708152"/>
                    <a:pt x="708152" y="774700"/>
                    <a:pt x="626110" y="774700"/>
                  </a:cubicBezTo>
                  <a:lnTo>
                    <a:pt x="626110" y="768350"/>
                  </a:lnTo>
                  <a:lnTo>
                    <a:pt x="626110" y="774700"/>
                  </a:lnTo>
                  <a:lnTo>
                    <a:pt x="148590" y="774700"/>
                  </a:lnTo>
                  <a:lnTo>
                    <a:pt x="148590" y="768350"/>
                  </a:lnTo>
                  <a:lnTo>
                    <a:pt x="148590" y="774700"/>
                  </a:lnTo>
                  <a:cubicBezTo>
                    <a:pt x="66548" y="774700"/>
                    <a:pt x="0" y="708152"/>
                    <a:pt x="0" y="626110"/>
                  </a:cubicBezTo>
                  <a:lnTo>
                    <a:pt x="0" y="148590"/>
                  </a:lnTo>
                  <a:lnTo>
                    <a:pt x="6350" y="148590"/>
                  </a:lnTo>
                  <a:lnTo>
                    <a:pt x="0" y="148590"/>
                  </a:lnTo>
                  <a:moveTo>
                    <a:pt x="12700" y="148590"/>
                  </a:moveTo>
                  <a:lnTo>
                    <a:pt x="12700" y="626110"/>
                  </a:lnTo>
                  <a:lnTo>
                    <a:pt x="6350" y="626110"/>
                  </a:lnTo>
                  <a:lnTo>
                    <a:pt x="12700" y="626110"/>
                  </a:lnTo>
                  <a:cubicBezTo>
                    <a:pt x="12700" y="701167"/>
                    <a:pt x="73533" y="762000"/>
                    <a:pt x="148590" y="762000"/>
                  </a:cubicBezTo>
                  <a:lnTo>
                    <a:pt x="626110" y="762000"/>
                  </a:lnTo>
                  <a:cubicBezTo>
                    <a:pt x="701167" y="762000"/>
                    <a:pt x="762000" y="701167"/>
                    <a:pt x="762000" y="626110"/>
                  </a:cubicBezTo>
                  <a:lnTo>
                    <a:pt x="762000" y="148590"/>
                  </a:lnTo>
                  <a:cubicBezTo>
                    <a:pt x="762000" y="73533"/>
                    <a:pt x="701167" y="12700"/>
                    <a:pt x="62611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533" y="12700"/>
                    <a:pt x="12700" y="73533"/>
                    <a:pt x="12700" y="148590"/>
                  </a:cubicBezTo>
                  <a:close/>
                </a:path>
              </a:pathLst>
            </a:custGeom>
            <a:solidFill>
              <a:srgbClr val="414A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8953500" y="7571929"/>
            <a:ext cx="38100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698355" y="7544841"/>
            <a:ext cx="3175546" cy="4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4"/>
              </a:lnSpc>
            </a:pPr>
            <a:r>
              <a:rPr lang="en-US" sz="2499">
                <a:solidFill>
                  <a:srgbClr val="EBECEF"/>
                </a:solidFill>
                <a:latin typeface="Fraunces"/>
                <a:ea typeface="Fraunces"/>
                <a:cs typeface="Fraunces"/>
                <a:sym typeface="Fraunces"/>
              </a:rPr>
              <a:t>Week 9-10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89099" y="8027491"/>
            <a:ext cx="6984801" cy="4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87"/>
              </a:lnSpc>
            </a:pPr>
            <a:r>
              <a:rPr lang="en-US" sz="2000">
                <a:solidFill>
                  <a:srgbClr val="EBECEF"/>
                </a:solidFill>
                <a:latin typeface="Arimo"/>
                <a:ea typeface="Arimo"/>
                <a:cs typeface="Arimo"/>
                <a:sym typeface="Arimo"/>
              </a:rPr>
              <a:t>Prototype verfijnen, eindrapport en presentatie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29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867585" cy="10525004"/>
          </a:xfrm>
          <a:custGeom>
            <a:avLst/>
            <a:gdLst/>
            <a:ahLst/>
            <a:cxnLst/>
            <a:rect r="r" b="b" t="t" l="l"/>
            <a:pathLst>
              <a:path h="10525004" w="16867585">
                <a:moveTo>
                  <a:pt x="0" y="0"/>
                </a:moveTo>
                <a:lnTo>
                  <a:pt x="16867585" y="0"/>
                </a:lnTo>
                <a:lnTo>
                  <a:pt x="16867585" y="10525004"/>
                </a:lnTo>
                <a:lnTo>
                  <a:pt x="0" y="1052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3" r="0" b="-1026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525004"/>
          </a:xfrm>
          <a:custGeom>
            <a:avLst/>
            <a:gdLst/>
            <a:ahLst/>
            <a:cxnLst/>
            <a:rect r="r" b="b" t="t" l="l"/>
            <a:pathLst>
              <a:path h="10525004" w="18288000">
                <a:moveTo>
                  <a:pt x="0" y="0"/>
                </a:moveTo>
                <a:lnTo>
                  <a:pt x="18288000" y="0"/>
                </a:lnTo>
                <a:lnTo>
                  <a:pt x="18288000" y="10525004"/>
                </a:lnTo>
                <a:lnTo>
                  <a:pt x="0" y="1052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07" t="0" r="-264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DAG4_M4ztww</dc:identifier>
  <dcterms:modified xsi:type="dcterms:W3CDTF">2011-08-01T06:04:30Z</dcterms:modified>
  <cp:revision>1</cp:revision>
  <dc:title>Prototype</dc:title>
</cp:coreProperties>
</file>